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325" r:id="rId3"/>
    <p:sldId id="326" r:id="rId4"/>
    <p:sldId id="327" r:id="rId5"/>
    <p:sldId id="328" r:id="rId6"/>
    <p:sldId id="298" r:id="rId7"/>
    <p:sldId id="258" r:id="rId8"/>
    <p:sldId id="259" r:id="rId9"/>
    <p:sldId id="300" r:id="rId10"/>
    <p:sldId id="301" r:id="rId11"/>
    <p:sldId id="302" r:id="rId12"/>
    <p:sldId id="303" r:id="rId13"/>
    <p:sldId id="304" r:id="rId14"/>
    <p:sldId id="305" r:id="rId15"/>
    <p:sldId id="279" r:id="rId16"/>
    <p:sldId id="280" r:id="rId17"/>
    <p:sldId id="281" r:id="rId18"/>
    <p:sldId id="292" r:id="rId19"/>
    <p:sldId id="306" r:id="rId20"/>
    <p:sldId id="282" r:id="rId21"/>
    <p:sldId id="323" r:id="rId22"/>
    <p:sldId id="296" r:id="rId23"/>
    <p:sldId id="291" r:id="rId24"/>
    <p:sldId id="297" r:id="rId25"/>
    <p:sldId id="293" r:id="rId26"/>
    <p:sldId id="307" r:id="rId27"/>
    <p:sldId id="308" r:id="rId28"/>
    <p:sldId id="309" r:id="rId29"/>
    <p:sldId id="283" r:id="rId30"/>
    <p:sldId id="310" r:id="rId31"/>
    <p:sldId id="311" r:id="rId32"/>
    <p:sldId id="284" r:id="rId33"/>
    <p:sldId id="295" r:id="rId34"/>
    <p:sldId id="312" r:id="rId35"/>
    <p:sldId id="313" r:id="rId36"/>
    <p:sldId id="286" r:id="rId37"/>
    <p:sldId id="314" r:id="rId38"/>
    <p:sldId id="315" r:id="rId39"/>
    <p:sldId id="316" r:id="rId40"/>
    <p:sldId id="317" r:id="rId41"/>
    <p:sldId id="288" r:id="rId42"/>
    <p:sldId id="318" r:id="rId43"/>
    <p:sldId id="319" r:id="rId44"/>
    <p:sldId id="320" r:id="rId45"/>
    <p:sldId id="289" r:id="rId46"/>
    <p:sldId id="262" r:id="rId47"/>
    <p:sldId id="324" r:id="rId48"/>
    <p:sldId id="321" r:id="rId49"/>
    <p:sldId id="294" r:id="rId50"/>
    <p:sldId id="290" r:id="rId51"/>
    <p:sldId id="322" r:id="rId52"/>
    <p:sldId id="285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7"/>
    <p:restoredTop sz="94676"/>
  </p:normalViewPr>
  <p:slideViewPr>
    <p:cSldViewPr snapToGrid="0" snapToObjects="1">
      <p:cViewPr>
        <p:scale>
          <a:sx n="95" d="100"/>
          <a:sy n="95" d="100"/>
        </p:scale>
        <p:origin x="448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89738-F553-3542-A6D9-090493E151AD}" type="datetimeFigureOut">
              <a:rPr lang="en-US" smtClean="0"/>
              <a:t>8/8/19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780AA-CCDF-C048-A59B-7C120FD9C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087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ee092d515_2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gee092d515_2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9291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ee092d515_2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gee092d515_2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9023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79a72d482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179a72d482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7542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8ae2d1576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8ae2d1576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801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26F84-1F63-6348-8407-4480B4DB383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546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8ae2d1576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8ae2d1576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254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D2F44-3357-214D-A9DD-4E47B2523A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1F90A2-67E3-CE4B-8452-2B94D3F9AE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C1179-D5DC-AE42-8ECB-7B02D5809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38BC1-C057-EE4F-ACB2-A5E32BE88A5A}" type="datetime1">
              <a:rPr lang="en-US" smtClean="0"/>
              <a:t>8/15/19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62773-07C8-BA42-BD14-6C46031E3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2497C-7794-3244-9B39-27EB90381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DAF9-98C5-B245-9984-EED069083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288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5508-A086-2141-A280-C08B40191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1E9703-EEC9-1644-9B16-7A3B55333E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F913C-CC7B-1C43-9772-E128D18C7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3635B-A7CD-584C-9C89-069112D0ABDC}" type="datetime1">
              <a:rPr lang="en-US" smtClean="0"/>
              <a:t>8/15/19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5FCAB-4B81-3540-B594-3182048B7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8728B-2D17-C84C-9E3B-BECAEDA1B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DAF9-98C5-B245-9984-EED069083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27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183562-0EAB-264B-9FEB-B52D172AB6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04AA7A-56D3-0B4C-9508-8B3C8347A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C313A-DE83-374D-B4A6-72B1BEAC3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7543D-C2A6-BA4E-87CC-EE095388627B}" type="datetime1">
              <a:rPr lang="en-US" smtClean="0"/>
              <a:t>8/15/19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082DC-D508-6F43-B643-BE642E0CD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2CA96-C5C1-C244-831D-460DD4FFC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DAF9-98C5-B245-9984-EED069083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1328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48486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35BB1-CDA8-8B41-B90F-949554A25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ED7E6-C992-C24F-B5A4-521B89477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87373-BEB1-3142-A113-81E420A0A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5F0CF-A357-CA4F-8C0C-10ED4F1CF390}" type="datetime1">
              <a:rPr lang="en-US" smtClean="0"/>
              <a:t>8/15/19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156CF-F19A-CF40-BB1B-329F15E18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EBA0C-071B-F742-A6B5-BECC175CE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DAF9-98C5-B245-9984-EED069083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73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3EBA7-7CEF-044E-8C5E-76123FB33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280C1-7F1D-C04C-9647-50B8A4CF9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D669C-C2A2-0B4C-B836-7051C40B6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FA5B7-B801-0040-ADAC-6650B9741218}" type="datetime1">
              <a:rPr lang="en-US" smtClean="0"/>
              <a:t>8/15/19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47306-1D33-AE48-90EF-585626338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EBA8D-CD71-5B4F-BA36-CF2A0CA89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DAF9-98C5-B245-9984-EED069083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434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5812E-BB15-2D49-A1E8-3930566C0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87C0A-38CE-B04C-B805-95E61B82AE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7B91AC-4BDF-D54B-BA31-25E111C8E9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3E4048-ED8E-864C-90ED-A32AFFC18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8DE4E-6E7E-CA4E-9E04-5A5D62361729}" type="datetime1">
              <a:rPr lang="en-US" smtClean="0"/>
              <a:t>8/15/19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2B4C0-CC30-E242-9019-41C712960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23D03-AFDD-984D-BE4A-4854F0AC0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DAF9-98C5-B245-9984-EED069083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36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85A57-9E2C-A849-921A-9CBD29FEF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B8BF4B-6B8B-8046-9E73-633C76CD6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774A8-6DD2-FF47-9707-34EA8092DF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0514C2-FFC3-5642-A05A-6265720FAB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279538-D25F-D444-BE20-747442C665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270D64-7195-D04D-B2EA-800A13F7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BCE7-BAA8-424A-9624-CFF2615E7E46}" type="datetime1">
              <a:rPr lang="en-US" smtClean="0"/>
              <a:t>8/15/19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692FBA-412D-BE46-9CB6-91F81E76C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015933-10D7-2648-945F-CFCDC2FA9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DAF9-98C5-B245-9984-EED069083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166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60875-9939-0B45-BD1F-A64F3DB94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9B9037-9811-604C-8FAF-DA22DC07A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CA32F-A89E-C54D-A8AC-B016FAFC5084}" type="datetime1">
              <a:rPr lang="en-US" smtClean="0"/>
              <a:t>8/15/19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72FFF-D918-BF42-B099-61D3F488A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88E348-0C71-6546-8D56-31FCCCB2A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DAF9-98C5-B245-9984-EED069083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838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A0B92F-CC92-524B-881F-5F6DAC655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65A54-F8DC-9341-875E-6001DE56EA22}" type="datetime1">
              <a:rPr lang="en-US" smtClean="0"/>
              <a:t>8/15/19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5ACEA6-9AB4-814F-A3C9-67AA7E46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11BDD-B6D6-5246-AF33-95E401A9E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DAF9-98C5-B245-9984-EED069083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906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859ED-4A4A-0444-B942-8E1222621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31B94-A914-F34F-B9D3-B86717699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263DB9-5DDD-D24A-9A3D-62F4B1010C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C5E50D-5403-B547-9D47-D02D73D59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9CB91-2E21-9540-9CB6-94E8750636D3}" type="datetime1">
              <a:rPr lang="en-US" smtClean="0"/>
              <a:t>8/15/19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465333-C2E4-CF42-B8DE-448003513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CFA49-2726-524B-91B6-DA5CF47F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DAF9-98C5-B245-9984-EED069083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543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499D7-B0E1-5345-BCD1-7CECA64BB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E7A806-01DE-5441-90AC-F99B41477B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B6D88-87A5-944E-ADF6-A93FC7A88A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569CA4-C1B5-1942-BE51-0E84F9256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468E3-1AC5-9841-BF9B-DABDA4783FF7}" type="datetime1">
              <a:rPr lang="en-US" smtClean="0"/>
              <a:t>8/15/19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9E9DD2-ACCB-154C-B6FF-934FFFB89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EA3787-044F-954A-9130-F0385C6BB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DAF9-98C5-B245-9984-EED069083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083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C2E11D-5DA4-9043-9686-629E646E4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427F2E-39B9-0848-BF05-9ED223C9A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4BE1E-6663-7E4B-B5D0-3C2FD5AAD6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1962AB-82C1-484B-96ED-E45F747C1A47}" type="datetime1">
              <a:rPr lang="en-US" smtClean="0"/>
              <a:t>8/15/19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D06EC-998C-274C-8C6B-E4C8533123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39E8B-7059-C249-8A6E-AD3D913174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FDAF9-98C5-B245-9984-EED069083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78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view.qiime2.org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qiime2.org/2019.7/install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AlOR_YPfAuZ1x3oDP-K60X6xIxyVoSjE55CRx2gJYsc/edit#gid=1072625227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docs.google.com/spreadsheets/d/1AlOR_YPfAuZ1x3oDP-K60X6xIxyVoSjE55CRx2gJYsc/edit#gid=1072625227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ebc2wCoREN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3BF44-9729-2849-A882-3341BA77EE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Qiime2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24CA5D-ECD3-BE45-AF94-17252330EC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Anna K. Knight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3711A-F855-6E46-BC38-8193ABA6D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DAF9-98C5-B245-9984-EED06908375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493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Illumina Sample Data</a:t>
            </a:r>
          </a:p>
        </p:txBody>
      </p:sp>
      <p:pic>
        <p:nvPicPr>
          <p:cNvPr id="4" name="Picture 3" descr="Screen Shot 2017-08-23 at 3.20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938086"/>
            <a:ext cx="9144000" cy="36772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13811" y="4787946"/>
            <a:ext cx="657483" cy="1700720"/>
          </a:xfrm>
          <a:prstGeom prst="rect">
            <a:avLst/>
          </a:prstGeom>
          <a:noFill/>
          <a:ln w="38100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72479" y="1750058"/>
            <a:ext cx="8169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Cluster Density: </a:t>
            </a:r>
            <a:r>
              <a:rPr lang="en-US" dirty="0"/>
              <a:t>Must be below 1400, but recommended 800-1000 for 16S because of low sequencing diversity </a:t>
            </a:r>
          </a:p>
          <a:p>
            <a:pPr marL="285750" indent="-285750">
              <a:buFontTx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5643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7071" y="257373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Illumina Sample Data</a:t>
            </a:r>
          </a:p>
        </p:txBody>
      </p:sp>
      <p:pic>
        <p:nvPicPr>
          <p:cNvPr id="4" name="Picture 3" descr="Screen Shot 2017-08-23 at 3.20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938086"/>
            <a:ext cx="9144000" cy="36772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49817" y="4777064"/>
            <a:ext cx="690200" cy="1868441"/>
          </a:xfrm>
          <a:prstGeom prst="rect">
            <a:avLst/>
          </a:prstGeom>
          <a:noFill/>
          <a:ln w="38100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7541" y="1400373"/>
            <a:ext cx="971325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Phasing</a:t>
            </a:r>
            <a:r>
              <a:rPr lang="en-US" sz="1600" dirty="0"/>
              <a:t>: the rate at which single molecules within a cluster get out of sync with one another</a:t>
            </a:r>
          </a:p>
          <a:p>
            <a:pPr marL="285750" indent="-285750">
              <a:buFontTx/>
              <a:buChar char="•"/>
            </a:pPr>
            <a:r>
              <a:rPr lang="en-US" sz="1600" dirty="0"/>
              <a:t>A value of .10/.10 means .10% of molecules in a cluster are falling behind and .10% are running ahead; </a:t>
            </a:r>
            <a:r>
              <a:rPr lang="en-US" sz="1600" dirty="0" err="1"/>
              <a:t>ie</a:t>
            </a:r>
            <a:r>
              <a:rPr lang="en-US" sz="1600" dirty="0"/>
              <a:t>, .20% of the true signal is lost each cycle and will contribute to noise.</a:t>
            </a:r>
          </a:p>
          <a:p>
            <a:pPr marL="285750" indent="-285750">
              <a:buFontTx/>
              <a:buChar char="•"/>
            </a:pPr>
            <a:r>
              <a:rPr lang="en-US" sz="1600" dirty="0"/>
              <a:t>Calculated to apply a phasing correction to the run so you don’t get random base calls</a:t>
            </a:r>
          </a:p>
          <a:p>
            <a:pPr marL="285750" indent="-285750">
              <a:buFontTx/>
              <a:buChar char="•"/>
            </a:pPr>
            <a:r>
              <a:rPr lang="en-US" sz="1600" dirty="0"/>
              <a:t>Recommend is between .1-.2, but must be &lt;.25 and should never be 0.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4000" y="6628583"/>
            <a:ext cx="80073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http://</a:t>
            </a:r>
            <a:r>
              <a:rPr lang="en-US" sz="1050" dirty="0" err="1"/>
              <a:t>lab.loman.net</a:t>
            </a:r>
            <a:r>
              <a:rPr lang="en-US" sz="1050" dirty="0"/>
              <a:t>/high-throughput%20sequencing/2013/11/21/diagnosing-problems-with-phasing-and-pre-phasing-on-illumina-platforms/</a:t>
            </a:r>
          </a:p>
        </p:txBody>
      </p:sp>
    </p:spTree>
    <p:extLst>
      <p:ext uri="{BB962C8B-B14F-4D97-AF65-F5344CB8AC3E}">
        <p14:creationId xmlns:p14="http://schemas.microsoft.com/office/powerpoint/2010/main" val="145770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causes high/low phasing/</a:t>
            </a:r>
            <a:r>
              <a:rPr lang="en-US" dirty="0" err="1"/>
              <a:t>prephasing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Improper handling/storage of reagents</a:t>
            </a:r>
          </a:p>
          <a:p>
            <a:r>
              <a:rPr lang="en-US" dirty="0"/>
              <a:t>Machine not washed</a:t>
            </a:r>
          </a:p>
          <a:p>
            <a:r>
              <a:rPr lang="en-US" dirty="0"/>
              <a:t>Fluidics problem</a:t>
            </a:r>
          </a:p>
          <a:p>
            <a:r>
              <a:rPr lang="en-US" dirty="0"/>
              <a:t>Not enough </a:t>
            </a:r>
            <a:r>
              <a:rPr lang="en-US" dirty="0" err="1"/>
              <a:t>PhiX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270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failed run</a:t>
            </a:r>
          </a:p>
        </p:txBody>
      </p:sp>
      <p:pic>
        <p:nvPicPr>
          <p:cNvPr id="3" name="Picture 2" descr="Screen Shot 2017-08-23 at 3.47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950610"/>
            <a:ext cx="9144000" cy="378493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554255" y="2023916"/>
            <a:ext cx="644905" cy="1696518"/>
          </a:xfrm>
          <a:prstGeom prst="rect">
            <a:avLst/>
          </a:prstGeom>
          <a:noFill/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405430" y="1547701"/>
            <a:ext cx="1047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&lt;5% </a:t>
            </a:r>
            <a:r>
              <a:rPr lang="en-US" dirty="0" err="1">
                <a:solidFill>
                  <a:srgbClr val="FF0000"/>
                </a:solidFill>
              </a:rPr>
              <a:t>PhiX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983410" y="2037420"/>
            <a:ext cx="644905" cy="1696518"/>
          </a:xfrm>
          <a:prstGeom prst="rect">
            <a:avLst/>
          </a:prstGeom>
          <a:noFill/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861486" y="1627070"/>
            <a:ext cx="69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&lt;70%</a:t>
            </a:r>
          </a:p>
        </p:txBody>
      </p:sp>
      <p:sp>
        <p:nvSpPr>
          <p:cNvPr id="9" name="Rectangle 8"/>
          <p:cNvSpPr/>
          <p:nvPr/>
        </p:nvSpPr>
        <p:spPr>
          <a:xfrm>
            <a:off x="2714452" y="3883582"/>
            <a:ext cx="436697" cy="1696518"/>
          </a:xfrm>
          <a:prstGeom prst="rect">
            <a:avLst/>
          </a:prstGeom>
          <a:noFill/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841491" y="5821470"/>
            <a:ext cx="268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Density a little high, but ok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30522" y="3883582"/>
            <a:ext cx="436697" cy="1696518"/>
          </a:xfrm>
          <a:prstGeom prst="rect">
            <a:avLst/>
          </a:prstGeom>
          <a:noFill/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111466" y="3549272"/>
            <a:ext cx="695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667738" y="3883582"/>
            <a:ext cx="673999" cy="1696518"/>
          </a:xfrm>
          <a:prstGeom prst="rect">
            <a:avLst/>
          </a:prstGeom>
          <a:noFill/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806489" y="5580100"/>
            <a:ext cx="2491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Shouldn’t be 0; also &gt;.25</a:t>
            </a:r>
          </a:p>
        </p:txBody>
      </p:sp>
    </p:spTree>
    <p:extLst>
      <p:ext uri="{BB962C8B-B14F-4D97-AF65-F5344CB8AC3E}">
        <p14:creationId xmlns:p14="http://schemas.microsoft.com/office/powerpoint/2010/main" val="108485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4" grpId="0" animBg="1"/>
      <p:bldP spid="14" grpId="1" animBg="1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79AF1-102B-8C47-AB16-9B22613C2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06CA1-1174-1740-8C80-66F08357B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check these metrics for each plate!!! </a:t>
            </a:r>
          </a:p>
          <a:p>
            <a:r>
              <a:rPr lang="en-US" dirty="0"/>
              <a:t>Failed runs give bad data!!</a:t>
            </a:r>
          </a:p>
          <a:p>
            <a:r>
              <a:rPr lang="en-US" dirty="0"/>
              <a:t>After you’ve checked these metrics, you’re ready for Qiime2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9C58B0-1B0B-8F4A-A3A7-D58F2ED73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DAF9-98C5-B245-9984-EED06908375A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D0C7DF-3AC0-934B-A692-EFEBC9819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700" y="3384550"/>
            <a:ext cx="60706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94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7F51-D4AC-184B-806A-0D97DA778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Qiime2 Core Concepts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58A37-B202-1C42-8CDF-7E56CBA45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224" y="2030506"/>
            <a:ext cx="10775576" cy="4383741"/>
          </a:xfrm>
        </p:spPr>
        <p:txBody>
          <a:bodyPr/>
          <a:lstStyle/>
          <a:p>
            <a:r>
              <a:rPr lang="en-US" dirty="0"/>
              <a:t>Data produced by Qiime2 is called an </a:t>
            </a:r>
            <a:r>
              <a:rPr lang="en-US" i="1" dirty="0"/>
              <a:t>artifact, </a:t>
            </a:r>
            <a:r>
              <a:rPr lang="en-US" dirty="0"/>
              <a:t>which includes data and metadata for provenance tracking (more later…)</a:t>
            </a:r>
          </a:p>
          <a:p>
            <a:r>
              <a:rPr lang="en-US" dirty="0"/>
              <a:t>Artifacts have the extension .</a:t>
            </a:r>
            <a:r>
              <a:rPr lang="en-US" dirty="0" err="1"/>
              <a:t>qza</a:t>
            </a:r>
            <a:r>
              <a:rPr lang="en-US" dirty="0"/>
              <a:t>, visualizations are .</a:t>
            </a:r>
            <a:r>
              <a:rPr lang="en-US" dirty="0" err="1"/>
              <a:t>qzv</a:t>
            </a:r>
            <a:endParaRPr lang="en-US" dirty="0"/>
          </a:p>
          <a:p>
            <a:pPr lvl="1"/>
            <a:r>
              <a:rPr lang="en-US" dirty="0"/>
              <a:t>You cannot open .</a:t>
            </a:r>
            <a:r>
              <a:rPr lang="en-US" dirty="0" err="1"/>
              <a:t>qza</a:t>
            </a:r>
            <a:r>
              <a:rPr lang="en-US" dirty="0"/>
              <a:t> or .</a:t>
            </a:r>
            <a:r>
              <a:rPr lang="en-US" dirty="0" err="1"/>
              <a:t>qzv</a:t>
            </a:r>
            <a:r>
              <a:rPr lang="en-US" dirty="0"/>
              <a:t> files on your local computer</a:t>
            </a:r>
          </a:p>
          <a:p>
            <a:pPr lvl="1"/>
            <a:r>
              <a:rPr lang="en-US" dirty="0"/>
              <a:t>They are essentially zipped archives</a:t>
            </a:r>
          </a:p>
          <a:p>
            <a:r>
              <a:rPr lang="en-US" dirty="0"/>
              <a:t>Qiime2 works via plugins- user-developed software packages that perform analyses of interest</a:t>
            </a:r>
          </a:p>
          <a:p>
            <a:r>
              <a:rPr lang="en-US" dirty="0"/>
              <a:t>OTU tables have become ASV tables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Google Shape;171;p34">
            <a:extLst>
              <a:ext uri="{FF2B5EF4-FFF2-40B4-BE49-F238E27FC236}">
                <a16:creationId xmlns:a16="http://schemas.microsoft.com/office/drawing/2014/main" id="{41ADAB53-16EB-8740-BCD8-A2203B817DB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77525" y="258281"/>
            <a:ext cx="3395375" cy="15392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0858F-3D00-B940-9C45-C135E3347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DAF9-98C5-B245-9984-EED06908375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036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0F6F6-2833-C746-9EDA-FF608D498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Provenance 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51FA6-30E6-F048-9AFF-7348F5305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671" y="1825625"/>
            <a:ext cx="4034117" cy="4351338"/>
          </a:xfrm>
        </p:spPr>
        <p:txBody>
          <a:bodyPr/>
          <a:lstStyle/>
          <a:p>
            <a:r>
              <a:rPr lang="en-US" dirty="0"/>
              <a:t>Metadata in a Qiime2 .</a:t>
            </a:r>
            <a:r>
              <a:rPr lang="en-US" dirty="0" err="1"/>
              <a:t>qza</a:t>
            </a:r>
            <a:r>
              <a:rPr lang="en-US" dirty="0"/>
              <a:t> or .</a:t>
            </a:r>
            <a:r>
              <a:rPr lang="en-US" dirty="0" err="1"/>
              <a:t>qvz</a:t>
            </a:r>
            <a:r>
              <a:rPr lang="en-US" dirty="0"/>
              <a:t> file shows all of the steps of how it was created</a:t>
            </a:r>
          </a:p>
          <a:p>
            <a:r>
              <a:rPr lang="en-US" dirty="0"/>
              <a:t>Helps with replicability and reproducibility</a:t>
            </a:r>
          </a:p>
          <a:p>
            <a:r>
              <a:rPr lang="en-US" dirty="0"/>
              <a:t>View at </a:t>
            </a:r>
            <a:r>
              <a:rPr lang="en-US" dirty="0">
                <a:solidFill>
                  <a:schemeClr val="accent1"/>
                </a:solidFill>
                <a:hlinkClick r:id="rId2"/>
              </a:rPr>
              <a:t>https://view.qiime2.org</a:t>
            </a:r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8F79D8-4A3A-AE4B-9516-1112B158F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903" y="1690688"/>
            <a:ext cx="7049726" cy="450840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9159E-FB34-F847-8E64-825830C61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DAF9-98C5-B245-9984-EED06908375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558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D5C5B-B7F4-8B4E-A310-475BD9D71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F4F62-0D9F-E443-8C18-703EDD6B5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236" y="1690688"/>
            <a:ext cx="11183470" cy="4351338"/>
          </a:xfrm>
        </p:spPr>
        <p:txBody>
          <a:bodyPr>
            <a:normAutofit/>
          </a:bodyPr>
          <a:lstStyle/>
          <a:p>
            <a:r>
              <a:rPr lang="en-US" dirty="0"/>
              <a:t>Instructions: </a:t>
            </a:r>
            <a:r>
              <a:rPr lang="en-US" dirty="0">
                <a:hlinkClick r:id="rId2"/>
              </a:rPr>
              <a:t>https://docs.qiime2.org/2019.7/install/</a:t>
            </a:r>
            <a:endParaRPr lang="en-US" dirty="0"/>
          </a:p>
          <a:p>
            <a:r>
              <a:rPr lang="en-US" dirty="0"/>
              <a:t>Qiime2 installation is EASY, a huge improvement over </a:t>
            </a:r>
            <a:r>
              <a:rPr lang="en-US" dirty="0" err="1"/>
              <a:t>Qiime</a:t>
            </a:r>
            <a:endParaRPr lang="en-US" dirty="0"/>
          </a:p>
          <a:p>
            <a:r>
              <a:rPr lang="en-US" dirty="0"/>
              <a:t>Can be installed locally or on a virtual machine</a:t>
            </a:r>
          </a:p>
          <a:p>
            <a:pPr lvl="1"/>
            <a:r>
              <a:rPr lang="en-US" dirty="0"/>
              <a:t>Windows is not supported and require a virtual machine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11D9A2-774D-FF40-B083-060C662D897F}"/>
              </a:ext>
            </a:extLst>
          </p:cNvPr>
          <p:cNvSpPr txBox="1"/>
          <p:nvPr/>
        </p:nvSpPr>
        <p:spPr>
          <a:xfrm>
            <a:off x="739586" y="4038687"/>
            <a:ext cx="80682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Install </a:t>
            </a:r>
            <a:r>
              <a:rPr lang="en-US" dirty="0" err="1"/>
              <a:t>Miniconda</a:t>
            </a:r>
            <a:r>
              <a:rPr lang="en-US" dirty="0"/>
              <a:t> (https://</a:t>
            </a:r>
            <a:r>
              <a:rPr lang="en-US" dirty="0" err="1"/>
              <a:t>docs.conda.io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</a:t>
            </a:r>
            <a:r>
              <a:rPr lang="en-US" dirty="0" err="1"/>
              <a:t>miniconda.html</a:t>
            </a:r>
            <a:r>
              <a:rPr lang="en-US" dirty="0"/>
              <a:t>)</a:t>
            </a:r>
          </a:p>
          <a:p>
            <a:pPr marL="342900" indent="-342900">
              <a:buAutoNum type="arabicPeriod"/>
            </a:pPr>
            <a:r>
              <a:rPr lang="en-US" dirty="0"/>
              <a:t>Get Qiime2: </a:t>
            </a:r>
          </a:p>
          <a:p>
            <a:r>
              <a:rPr lang="en-US" dirty="0"/>
              <a:t>      $ </a:t>
            </a:r>
            <a:r>
              <a:rPr lang="en-US" dirty="0" err="1"/>
              <a:t>wget</a:t>
            </a:r>
            <a:r>
              <a:rPr lang="en-US" dirty="0"/>
              <a:t> https://data.qiime2.org/distro/core/qiime2-2019.7-py36-linux-conda.yml </a:t>
            </a:r>
          </a:p>
          <a:p>
            <a:r>
              <a:rPr lang="en-US" dirty="0"/>
              <a:t>      $ </a:t>
            </a:r>
            <a:r>
              <a:rPr lang="en-US" dirty="0" err="1"/>
              <a:t>conda</a:t>
            </a:r>
            <a:r>
              <a:rPr lang="en-US" dirty="0"/>
              <a:t> </a:t>
            </a:r>
            <a:r>
              <a:rPr lang="en-US" dirty="0" err="1"/>
              <a:t>env</a:t>
            </a:r>
            <a:r>
              <a:rPr lang="en-US" dirty="0"/>
              <a:t> create -n qiime2-2019.7 --file qiime2-2019.7-py36-linux-conda.yml</a:t>
            </a:r>
          </a:p>
          <a:p>
            <a:r>
              <a:rPr lang="en-US" dirty="0"/>
              <a:t>3. Activate the </a:t>
            </a:r>
            <a:r>
              <a:rPr lang="en-US" dirty="0" err="1"/>
              <a:t>conda</a:t>
            </a:r>
            <a:r>
              <a:rPr lang="en-US" dirty="0"/>
              <a:t> environment: </a:t>
            </a:r>
          </a:p>
          <a:p>
            <a:r>
              <a:rPr lang="en-US" dirty="0"/>
              <a:t>     $ source activate qiime2-2019.7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F09539-A30A-E940-BF3B-7A540EAD32D1}"/>
              </a:ext>
            </a:extLst>
          </p:cNvPr>
          <p:cNvSpPr txBox="1"/>
          <p:nvPr/>
        </p:nvSpPr>
        <p:spPr>
          <a:xfrm>
            <a:off x="9197785" y="4038687"/>
            <a:ext cx="2725271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2"/>
                </a:solidFill>
              </a:rPr>
              <a:t>I’ve done this for you on an AWS AMI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BD451-A291-A44C-985C-E53E92539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DAF9-98C5-B245-9984-EED06908375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26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4AB81-6B7F-2441-A9B0-796A78745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Tips and Hints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4B419-1C70-6A41-B34B-AAB5864E1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you have a typo? </a:t>
            </a:r>
          </a:p>
          <a:p>
            <a:r>
              <a:rPr lang="en-US" dirty="0"/>
              <a:t>Check your dashes/ quotes- if you copy and paste, sometimes “--” becomes “—” or quotes (" ") change to smart quotes (“ ”)</a:t>
            </a:r>
          </a:p>
          <a:p>
            <a:pPr lvl="1"/>
            <a:r>
              <a:rPr lang="en-US" dirty="0"/>
              <a:t>Error: Verify the correct quotes or dashes (ASCII) are being used</a:t>
            </a:r>
          </a:p>
          <a:p>
            <a:r>
              <a:rPr lang="en-US" dirty="0"/>
              <a:t>Are you in the right directory?</a:t>
            </a:r>
          </a:p>
          <a:p>
            <a:r>
              <a:rPr lang="en-US" dirty="0"/>
              <a:t>Is your path correct?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E6BB21-222B-7D49-9F3C-21D72DACA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DAF9-98C5-B245-9984-EED06908375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67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4182F-3CB7-7B46-BB40-B63871F2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0F2A6-BD46-0842-9467-4FC50F43E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Screen allows you to detach from long-running processes</a:t>
            </a:r>
          </a:p>
          <a:p>
            <a:r>
              <a:rPr lang="en-US" dirty="0"/>
              <a:t>Some Qiime2 commands run hours-days depending on the size of your dataset, and you don’t want to be subject to the whims of the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24809-3597-464C-B696-98A9ADE47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DAF9-98C5-B245-9984-EED06908375A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934FFA-8111-E94C-B1D8-75CA093EC9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67"/>
          <a:stretch/>
        </p:blipFill>
        <p:spPr>
          <a:xfrm>
            <a:off x="2501152" y="3243237"/>
            <a:ext cx="6939990" cy="32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5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1" name="Google Shape;831;p89"/>
          <p:cNvGrpSpPr/>
          <p:nvPr/>
        </p:nvGrpSpPr>
        <p:grpSpPr>
          <a:xfrm>
            <a:off x="513319" y="2027988"/>
            <a:ext cx="11119377" cy="4594917"/>
            <a:chOff x="15078" y="2102216"/>
            <a:chExt cx="9025468" cy="4594917"/>
          </a:xfrm>
        </p:grpSpPr>
        <p:sp>
          <p:nvSpPr>
            <p:cNvPr id="832" name="Google Shape;832;p89"/>
            <p:cNvSpPr/>
            <p:nvPr/>
          </p:nvSpPr>
          <p:spPr>
            <a:xfrm>
              <a:off x="15078" y="2846712"/>
              <a:ext cx="9009067" cy="385042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33" name="Google Shape;833;p89"/>
            <p:cNvCxnSpPr/>
            <p:nvPr/>
          </p:nvCxnSpPr>
          <p:spPr>
            <a:xfrm flipH="1">
              <a:off x="7823200" y="2102216"/>
              <a:ext cx="1322" cy="718002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89"/>
            <p:cNvCxnSpPr/>
            <p:nvPr/>
          </p:nvCxnSpPr>
          <p:spPr>
            <a:xfrm flipH="1">
              <a:off x="15078" y="2801288"/>
              <a:ext cx="9025468" cy="43512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5" name="Google Shape;835;p89"/>
            <p:cNvCxnSpPr/>
            <p:nvPr/>
          </p:nvCxnSpPr>
          <p:spPr>
            <a:xfrm flipH="1">
              <a:off x="9024145" y="2801288"/>
              <a:ext cx="1322" cy="718002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89"/>
            <p:cNvCxnSpPr/>
            <p:nvPr/>
          </p:nvCxnSpPr>
          <p:spPr>
            <a:xfrm flipH="1">
              <a:off x="23042" y="2846712"/>
              <a:ext cx="1322" cy="718002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837" name="Google Shape;837;p89" descr="Screen Shot 2011-10-23 at 6.55.29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015" y="702569"/>
            <a:ext cx="2369200" cy="1507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8" name="Google Shape;838;p89"/>
          <p:cNvCxnSpPr/>
          <p:nvPr/>
        </p:nvCxnSpPr>
        <p:spPr>
          <a:xfrm>
            <a:off x="3136433" y="1456340"/>
            <a:ext cx="804800" cy="0"/>
          </a:xfrm>
          <a:prstGeom prst="straightConnector1">
            <a:avLst/>
          </a:prstGeom>
          <a:noFill/>
          <a:ln w="53975" cap="flat" cmpd="sng">
            <a:solidFill>
              <a:srgbClr val="7F7F7F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839" name="Google Shape;839;p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90804" y="311400"/>
            <a:ext cx="3301200" cy="201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89"/>
          <p:cNvSpPr txBox="1"/>
          <p:nvPr/>
        </p:nvSpPr>
        <p:spPr>
          <a:xfrm>
            <a:off x="4124673" y="5299193"/>
            <a:ext cx="3609726" cy="9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" sz="2400" dirty="0">
                <a:solidFill>
                  <a:schemeClr val="dk1"/>
                </a:solidFill>
              </a:rPr>
              <a:t>Assign millions of sequences from thousands of samples to reference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841" name="Google Shape;841;p89"/>
          <p:cNvSpPr txBox="1"/>
          <p:nvPr/>
        </p:nvSpPr>
        <p:spPr>
          <a:xfrm>
            <a:off x="7736028" y="5805963"/>
            <a:ext cx="35828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" sz="2400">
                <a:solidFill>
                  <a:schemeClr val="dk1"/>
                </a:solidFill>
              </a:rPr>
              <a:t>Compare samples statistically and visually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842" name="Google Shape;842;p89"/>
          <p:cNvSpPr txBox="1"/>
          <p:nvPr/>
        </p:nvSpPr>
        <p:spPr>
          <a:xfrm>
            <a:off x="10335703" y="1730459"/>
            <a:ext cx="2012400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2400">
                <a:solidFill>
                  <a:schemeClr val="dk1"/>
                </a:solidFill>
              </a:rPr>
              <a:t>qiime2.org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843" name="Google Shape;843;p89"/>
          <p:cNvSpPr txBox="1"/>
          <p:nvPr/>
        </p:nvSpPr>
        <p:spPr>
          <a:xfrm>
            <a:off x="513319" y="5971103"/>
            <a:ext cx="3327200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" sz="2400">
                <a:solidFill>
                  <a:schemeClr val="dk1"/>
                </a:solidFill>
              </a:rPr>
              <a:t>Assign reads to samples</a:t>
            </a:r>
            <a:endParaRPr sz="2400">
              <a:solidFill>
                <a:schemeClr val="dk1"/>
              </a:solidFill>
            </a:endParaRPr>
          </a:p>
        </p:txBody>
      </p:sp>
      <p:cxnSp>
        <p:nvCxnSpPr>
          <p:cNvPr id="844" name="Google Shape;844;p89"/>
          <p:cNvCxnSpPr/>
          <p:nvPr/>
        </p:nvCxnSpPr>
        <p:spPr>
          <a:xfrm>
            <a:off x="7642340" y="1456340"/>
            <a:ext cx="746000" cy="0"/>
          </a:xfrm>
          <a:prstGeom prst="straightConnector1">
            <a:avLst/>
          </a:prstGeom>
          <a:noFill/>
          <a:ln w="53975" cap="flat" cmpd="sng">
            <a:solidFill>
              <a:srgbClr val="7F7F7F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845" name="Google Shape;845;p89"/>
          <p:cNvSpPr txBox="1"/>
          <p:nvPr/>
        </p:nvSpPr>
        <p:spPr>
          <a:xfrm>
            <a:off x="580271" y="3086061"/>
            <a:ext cx="3389200" cy="26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1333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333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GCACCTGAGGAC</a:t>
            </a:r>
            <a:r>
              <a:rPr lang="en" sz="1333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AGGCATGAGGAA…</a:t>
            </a:r>
            <a:endParaRPr sz="1333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" sz="1333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333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GCACCTGAGGAC</a:t>
            </a:r>
            <a:r>
              <a:rPr lang="en" sz="1333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AGGGGAGGAGGA…</a:t>
            </a:r>
            <a:endParaRPr sz="1333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" sz="1333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333" dirty="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TCACATGAACCT</a:t>
            </a:r>
            <a:r>
              <a:rPr lang="en" sz="1333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AGGCAGGACGAA…</a:t>
            </a:r>
            <a:endParaRPr sz="1333" dirty="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" sz="1333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333" dirty="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CTACCGGAGGAC</a:t>
            </a:r>
            <a:r>
              <a:rPr lang="en" sz="1333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AGGCATGAGGAT…</a:t>
            </a:r>
            <a:endParaRPr sz="1333" dirty="0">
              <a:solidFill>
                <a:schemeClr val="accent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" sz="1333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333" dirty="0">
                <a:solidFill>
                  <a:srgbClr val="F79646"/>
                </a:solidFill>
                <a:latin typeface="Courier New"/>
                <a:ea typeface="Courier New"/>
                <a:cs typeface="Courier New"/>
                <a:sym typeface="Courier New"/>
              </a:rPr>
              <a:t>TCACATGAACCT</a:t>
            </a:r>
            <a:r>
              <a:rPr lang="en" sz="1333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AGGCAGGAGGAA…</a:t>
            </a:r>
            <a:endParaRPr sz="1333" dirty="0">
              <a:solidFill>
                <a:srgbClr val="F7964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" sz="1333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333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GCACCTGAGGAC</a:t>
            </a:r>
            <a:r>
              <a:rPr lang="en" sz="1333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ACGCAGGACGAC…</a:t>
            </a:r>
            <a:endParaRPr sz="1333" dirty="0"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" sz="1333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333" dirty="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CTACCGGAGGAC</a:t>
            </a:r>
            <a:r>
              <a:rPr lang="en" sz="1333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AGGCAGGAGGAA…</a:t>
            </a:r>
            <a:endParaRPr sz="1333" dirty="0"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" sz="1333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333" dirty="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CTACCGGAGGAC</a:t>
            </a:r>
            <a:r>
              <a:rPr lang="en" sz="1333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ACACAGGAGGAA…</a:t>
            </a:r>
            <a:endParaRPr sz="1333" dirty="0"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" sz="1333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333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GAACCTTCACAT</a:t>
            </a:r>
            <a:r>
              <a:rPr lang="en" sz="1333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AGGCAGGAGGAT…</a:t>
            </a:r>
            <a:endParaRPr sz="1333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" sz="1333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333" dirty="0">
                <a:solidFill>
                  <a:srgbClr val="F79646"/>
                </a:solidFill>
                <a:latin typeface="Courier New"/>
                <a:ea typeface="Courier New"/>
                <a:cs typeface="Courier New"/>
                <a:sym typeface="Courier New"/>
              </a:rPr>
              <a:t>TCACATGAACCT</a:t>
            </a:r>
            <a:r>
              <a:rPr lang="en" sz="1333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AGGGGCAAGGAA…</a:t>
            </a:r>
            <a:endParaRPr sz="1333" dirty="0"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" sz="1333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333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GCACCTGAGGAC</a:t>
            </a:r>
            <a:r>
              <a:rPr lang="en" sz="1333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AGGCAGGAGGAA…</a:t>
            </a:r>
            <a:endParaRPr sz="1333" dirty="0">
              <a:latin typeface="Courier New"/>
              <a:ea typeface="Courier New"/>
              <a:cs typeface="Courier New"/>
              <a:sym typeface="Courier New"/>
            </a:endParaRPr>
          </a:p>
          <a:p>
            <a:endParaRPr sz="1333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846" name="Google Shape;846;p89"/>
          <p:cNvCxnSpPr/>
          <p:nvPr/>
        </p:nvCxnSpPr>
        <p:spPr>
          <a:xfrm>
            <a:off x="6995457" y="4529660"/>
            <a:ext cx="481600" cy="0"/>
          </a:xfrm>
          <a:prstGeom prst="straightConnector1">
            <a:avLst/>
          </a:prstGeom>
          <a:noFill/>
          <a:ln w="53975" cap="flat" cmpd="sng">
            <a:solidFill>
              <a:srgbClr val="7F7F7F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847" name="Google Shape;847;p8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86432" y="3086061"/>
            <a:ext cx="2565600" cy="22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8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74228" y="3116353"/>
            <a:ext cx="3906400" cy="2082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9" name="Google Shape;849;p89"/>
          <p:cNvCxnSpPr/>
          <p:nvPr/>
        </p:nvCxnSpPr>
        <p:spPr>
          <a:xfrm rot="10800000" flipH="1">
            <a:off x="3723633" y="4529567"/>
            <a:ext cx="632800" cy="18400"/>
          </a:xfrm>
          <a:prstGeom prst="straightConnector1">
            <a:avLst/>
          </a:prstGeom>
          <a:noFill/>
          <a:ln w="53975" cap="flat" cmpd="sng">
            <a:solidFill>
              <a:srgbClr val="7F7F7F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850" name="Google Shape;850;p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63967" y="413001"/>
            <a:ext cx="3162533" cy="1432633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78B0DA8-1CBD-7549-99CA-9A04F19542FB}"/>
              </a:ext>
            </a:extLst>
          </p:cNvPr>
          <p:cNvSpPr txBox="1"/>
          <p:nvPr/>
        </p:nvSpPr>
        <p:spPr>
          <a:xfrm>
            <a:off x="0" y="6467039"/>
            <a:ext cx="2778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dirty="0">
                <a:solidFill>
                  <a:schemeClr val="dk1"/>
                </a:solidFill>
              </a:rPr>
              <a:t>QIIME 2, https://qiime2.org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71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3070-D662-8F48-95FD-ACB73C94B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8D242-711D-2D47-B267-EEBC2E6BC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Importing raw sequence (FASTQ) data into QIIME 2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View stats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Sequence Quality Control &amp; Feature Table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Check stats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Summarize Feature and Data tables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a phylogenetic tree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Calculate Diversity Scores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Phyloseq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70967D-5F2B-C049-8E6F-C9ECA613B290}"/>
              </a:ext>
            </a:extLst>
          </p:cNvPr>
          <p:cNvSpPr txBox="1"/>
          <p:nvPr/>
        </p:nvSpPr>
        <p:spPr>
          <a:xfrm>
            <a:off x="0" y="6467039"/>
            <a:ext cx="2778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dirty="0">
                <a:solidFill>
                  <a:schemeClr val="dk1"/>
                </a:solidFill>
              </a:rPr>
              <a:t>QIIME 2, https://qiime2.org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9E5633-F6EA-0645-9FFB-C64F29031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DAF9-98C5-B245-9984-EED06908375A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C51D3A-9B5A-8346-8956-F3BB3B69A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697" y="3596715"/>
            <a:ext cx="4645647" cy="213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3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8057B-A03D-8143-AFA9-833B53614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Available: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FB481-93A2-A549-849F-5B2DD970E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annaknight.wixsite.com</a:t>
            </a:r>
            <a:r>
              <a:rPr lang="en-US" dirty="0"/>
              <a:t>/</a:t>
            </a:r>
            <a:r>
              <a:rPr lang="en-US" dirty="0" err="1"/>
              <a:t>mysite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89C8D0-B24E-4C4D-9FB5-17F7957A7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DAF9-98C5-B245-9984-EED06908375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337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FB922-6E30-9F4F-82B1-7EAA22709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DAF9-98C5-B245-9984-EED06908375A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D6E7E5-4F48-3B42-97CC-F7D5DD925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5449"/>
            <a:ext cx="12192000" cy="398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019D5-3AE3-D54D-8A5F-30A004EEE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E4FDAF9-98C5-B245-9984-EED06908375A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013266-1A46-AD45-8509-A03A10DB7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5409"/>
            <a:ext cx="12192000" cy="467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56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5FA82-EAE3-E246-A953-3E4085FE3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484B3-7F7C-E74E-9967-4BEA3F81D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 random samples (10 vaginal, 10 oral)</a:t>
            </a:r>
          </a:p>
          <a:p>
            <a:r>
              <a:rPr lang="en-US" dirty="0"/>
              <a:t>V3-V5</a:t>
            </a:r>
          </a:p>
          <a:p>
            <a:r>
              <a:rPr lang="en-US" dirty="0"/>
              <a:t>Available phenotype data includes:</a:t>
            </a:r>
          </a:p>
          <a:p>
            <a:pPr lvl="1"/>
            <a:r>
              <a:rPr lang="en-US" dirty="0"/>
              <a:t>Gestational age/ Preterm birth</a:t>
            </a:r>
          </a:p>
          <a:p>
            <a:pPr lvl="1"/>
            <a:r>
              <a:rPr lang="en-US" dirty="0"/>
              <a:t>Preeclampsia</a:t>
            </a:r>
          </a:p>
          <a:p>
            <a:pPr lvl="1"/>
            <a:r>
              <a:rPr lang="en-US" dirty="0"/>
              <a:t>Birthweight</a:t>
            </a:r>
          </a:p>
          <a:p>
            <a:pPr lvl="1"/>
            <a:r>
              <a:rPr lang="en-US" dirty="0"/>
              <a:t>Race</a:t>
            </a:r>
          </a:p>
          <a:p>
            <a:pPr lvl="1"/>
            <a:r>
              <a:rPr lang="en-US" dirty="0"/>
              <a:t>SES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0A3A2-D85D-C14F-860E-F64ED8CCE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DAF9-98C5-B245-9984-EED06908375A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48E96E-A346-F24B-87BD-5FFE55083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789" y="3944591"/>
            <a:ext cx="7206130" cy="277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026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B2626-55B5-2A4B-8CC5-B3018F898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7A16E-86C0-8848-ACA3-F3B7B559A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8169086" cy="4351338"/>
          </a:xfrm>
        </p:spPr>
        <p:txBody>
          <a:bodyPr/>
          <a:lstStyle/>
          <a:p>
            <a:r>
              <a:rPr lang="en-US" dirty="0"/>
              <a:t>Qiime2 has a very specific metadata (map) file structure</a:t>
            </a:r>
          </a:p>
          <a:p>
            <a:r>
              <a:rPr lang="en-US" dirty="0"/>
              <a:t>Typically a .</a:t>
            </a:r>
            <a:r>
              <a:rPr lang="en-US" dirty="0" err="1"/>
              <a:t>tsv</a:t>
            </a:r>
            <a:r>
              <a:rPr lang="en-US" dirty="0"/>
              <a:t> or .txt file</a:t>
            </a:r>
          </a:p>
          <a:p>
            <a:r>
              <a:rPr lang="en-US" dirty="0"/>
              <a:t>The 1</a:t>
            </a:r>
            <a:r>
              <a:rPr lang="en-US" baseline="30000" dirty="0"/>
              <a:t>st</a:t>
            </a:r>
            <a:r>
              <a:rPr lang="en-US" dirty="0"/>
              <a:t> column MUST be the sample 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A7663-ACB9-994A-B9B7-E97C49BFB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DAF9-98C5-B245-9984-EED06908375A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61A3AA-7901-7F4A-9930-6053B11AB6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193"/>
          <a:stretch/>
        </p:blipFill>
        <p:spPr>
          <a:xfrm>
            <a:off x="374275" y="4360116"/>
            <a:ext cx="9957947" cy="217879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66529C7-998F-354B-8D9A-51C47C3C51CB}"/>
              </a:ext>
            </a:extLst>
          </p:cNvPr>
          <p:cNvGrpSpPr/>
          <p:nvPr/>
        </p:nvGrpSpPr>
        <p:grpSpPr>
          <a:xfrm>
            <a:off x="8431307" y="948700"/>
            <a:ext cx="3099547" cy="3650194"/>
            <a:chOff x="8762999" y="1244535"/>
            <a:chExt cx="2321860" cy="33127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FC8982-96F2-6048-B5C2-31F8461878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" t="1" r="79342" b="35768"/>
            <a:stretch/>
          </p:blipFill>
          <p:spPr>
            <a:xfrm>
              <a:off x="8762999" y="1244535"/>
              <a:ext cx="1743636" cy="3312711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549453-69F6-2541-BC50-E485994107A8}"/>
                </a:ext>
              </a:extLst>
            </p:cNvPr>
            <p:cNvSpPr/>
            <p:nvPr/>
          </p:nvSpPr>
          <p:spPr>
            <a:xfrm>
              <a:off x="9847729" y="3166596"/>
              <a:ext cx="1237130" cy="2151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5555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7DB97-EA7B-EF48-929E-7939FDA29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 File: Other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E9346-EAB9-594B-8C53-94BCC15B0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 lines will be ignored</a:t>
            </a:r>
          </a:p>
          <a:p>
            <a:r>
              <a:rPr lang="en-US" dirty="0"/>
              <a:t>Leading and trailing white spaces will be ignored</a:t>
            </a:r>
          </a:p>
          <a:p>
            <a:r>
              <a:rPr lang="en-US" dirty="0"/>
              <a:t>Identifiers should be 36 characters long or less.</a:t>
            </a:r>
          </a:p>
          <a:p>
            <a:r>
              <a:rPr lang="en-US" dirty="0"/>
              <a:t>Identifiers should contain only ASCII alphanumeric characters (i.e. in the range of [a-z], [A-Z], or [0-9]), the period (.) character, or the dash (-) character.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1B654-9D41-C848-B4F0-CBFF6AD9A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DAF9-98C5-B245-9984-EED06908375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577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76E60-CDF7-FF44-91F7-B5799D45B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DAF9-98C5-B245-9984-EED06908375A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3A6E6D-84B0-C441-A64A-2232EEEB2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900" y="96135"/>
            <a:ext cx="9256654" cy="59953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6857B4-E95D-F943-8A65-9B580D985B00}"/>
              </a:ext>
            </a:extLst>
          </p:cNvPr>
          <p:cNvSpPr/>
          <p:nvPr/>
        </p:nvSpPr>
        <p:spPr>
          <a:xfrm>
            <a:off x="470647" y="6091516"/>
            <a:ext cx="127209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https://docs.google.com/spreadsheets/d/1AlOR_YPfAuZ1x3oDP-K60X6xIxyVoSjE55CRx2gJYsc/edit#gid=1072625227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219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821DE-37BB-3D48-9ABF-C39CFB477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Keemai</a:t>
            </a:r>
            <a:r>
              <a:rPr lang="en-US" dirty="0"/>
              <a:t> (key-may)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6A95F4-8D7E-C942-8140-14871B9F4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DAF9-98C5-B245-9984-EED06908375A}" type="slidenum">
              <a:rPr lang="en-US" smtClean="0"/>
              <a:t>28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663CEC-1E53-A241-A0C4-C02A6EA7FD10}"/>
              </a:ext>
            </a:extLst>
          </p:cNvPr>
          <p:cNvSpPr/>
          <p:nvPr/>
        </p:nvSpPr>
        <p:spPr>
          <a:xfrm>
            <a:off x="470647" y="6091516"/>
            <a:ext cx="127209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https://docs.google.com/spreadsheets/d/1AlOR_YPfAuZ1x3oDP-K60X6xIxyVoSjE55CRx2gJYsc/edit#gid=1072625227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5CA1B5-F47C-B243-8880-306C23178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853" y="1491712"/>
            <a:ext cx="8942294" cy="446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63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7E1E-6572-324C-806C-5C96A7958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1. Importing FASTQ data into QIIME 2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FB9D5-59C7-C24F-AD41-3B686BF92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DAF9-98C5-B245-9984-EED06908375A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EA411A-750D-1C40-BE90-AD48CA86E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615" y="1531844"/>
            <a:ext cx="7581900" cy="2019300"/>
          </a:xfrm>
          <a:prstGeom prst="rect">
            <a:avLst/>
          </a:prstGeom>
        </p:spPr>
      </p:pic>
      <p:pic>
        <p:nvPicPr>
          <p:cNvPr id="7" name="Picture 6" descr="Screen Shot 2017-04-27 at 2.16.16 PM.png">
            <a:extLst>
              <a:ext uri="{FF2B5EF4-FFF2-40B4-BE49-F238E27FC236}">
                <a16:creationId xmlns:a16="http://schemas.microsoft.com/office/drawing/2014/main" id="{F440CD83-68E9-9345-B805-DC67F09193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771" y="3927721"/>
            <a:ext cx="7163744" cy="231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93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5" name="Google Shape;855;p90" descr="Screen Shot 2012-11-07 at 7.54.14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79595" y="4094968"/>
            <a:ext cx="5101600" cy="104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90" descr="Screen Shot 2012-11-07 at 7.58.35 A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06781" y="2957443"/>
            <a:ext cx="4969200" cy="12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90" descr="Screen Shot 2012-11-07 at 8.01.44 AM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545" y="5234140"/>
            <a:ext cx="4251200" cy="912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8" name="Google Shape;858;p90"/>
          <p:cNvGrpSpPr/>
          <p:nvPr/>
        </p:nvGrpSpPr>
        <p:grpSpPr>
          <a:xfrm>
            <a:off x="5906229" y="5127580"/>
            <a:ext cx="5718089" cy="737400"/>
            <a:chOff x="5630511" y="5453042"/>
            <a:chExt cx="4651879" cy="737400"/>
          </a:xfrm>
        </p:grpSpPr>
        <p:pic>
          <p:nvPicPr>
            <p:cNvPr id="859" name="Google Shape;859;p90" descr="Screen Shot 2012-11-07 at 8.02.45 AM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630511" y="5453042"/>
              <a:ext cx="2900100" cy="737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0" name="Google Shape;860;p90"/>
            <p:cNvSpPr txBox="1"/>
            <p:nvPr/>
          </p:nvSpPr>
          <p:spPr>
            <a:xfrm>
              <a:off x="8361490" y="5590909"/>
              <a:ext cx="1920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algn="r"/>
              <a:r>
                <a:rPr lang="en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Current Infectious Disease Reports (2011)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61" name="Google Shape;861;p90" descr="Screen Shot 2013-09-16 at 1.37.18 PM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6256307"/>
            <a:ext cx="3543600" cy="5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90"/>
          <p:cNvSpPr txBox="1"/>
          <p:nvPr/>
        </p:nvSpPr>
        <p:spPr>
          <a:xfrm>
            <a:off x="3107224" y="6453583"/>
            <a:ext cx="19912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Microbiology and Molecular Biology Reviews (2013)</a:t>
            </a:r>
            <a:endParaRPr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3" name="Google Shape;863;p90"/>
          <p:cNvGrpSpPr/>
          <p:nvPr/>
        </p:nvGrpSpPr>
        <p:grpSpPr>
          <a:xfrm>
            <a:off x="111238" y="636312"/>
            <a:ext cx="5381109" cy="1924741"/>
            <a:chOff x="78879" y="0"/>
            <a:chExt cx="5276977" cy="2346482"/>
          </a:xfrm>
        </p:grpSpPr>
        <p:pic>
          <p:nvPicPr>
            <p:cNvPr id="864" name="Google Shape;864;p90" descr="Screen Shot 2012-11-07 at 7.08.39 AM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8879" y="0"/>
              <a:ext cx="5276977" cy="22680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5" name="Google Shape;865;p90"/>
            <p:cNvSpPr txBox="1"/>
            <p:nvPr/>
          </p:nvSpPr>
          <p:spPr>
            <a:xfrm>
              <a:off x="3695866" y="2007928"/>
              <a:ext cx="139834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r>
                <a:rPr lang="en" sz="2133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Science (2012)</a:t>
              </a:r>
              <a:endParaRPr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6" name="Google Shape;866;p90"/>
          <p:cNvGrpSpPr/>
          <p:nvPr/>
        </p:nvGrpSpPr>
        <p:grpSpPr>
          <a:xfrm>
            <a:off x="30328" y="2706052"/>
            <a:ext cx="5949113" cy="1293651"/>
            <a:chOff x="1" y="4760392"/>
            <a:chExt cx="4839825" cy="1293651"/>
          </a:xfrm>
        </p:grpSpPr>
        <p:pic>
          <p:nvPicPr>
            <p:cNvPr id="867" name="Google Shape;867;p90" descr="Screen Shot 2012-11-07 at 7.52.33 AM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" y="4760392"/>
              <a:ext cx="4774738" cy="1124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8" name="Google Shape;868;p90"/>
            <p:cNvSpPr txBox="1"/>
            <p:nvPr/>
          </p:nvSpPr>
          <p:spPr>
            <a:xfrm>
              <a:off x="2606723" y="5715489"/>
              <a:ext cx="223310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r>
                <a:rPr lang="en" sz="2133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Gastroenterology (2011)</a:t>
              </a:r>
              <a:endParaRPr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9" name="Google Shape;869;p90"/>
          <p:cNvGrpSpPr/>
          <p:nvPr/>
        </p:nvGrpSpPr>
        <p:grpSpPr>
          <a:xfrm>
            <a:off x="72207" y="3999705"/>
            <a:ext cx="5788196" cy="1217167"/>
            <a:chOff x="90496" y="4098001"/>
            <a:chExt cx="4708913" cy="1217167"/>
          </a:xfrm>
        </p:grpSpPr>
        <p:pic>
          <p:nvPicPr>
            <p:cNvPr id="870" name="Google Shape;870;p90" descr="Screen Shot 2012-11-07 at 7.59.33 AM.png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90496" y="4098001"/>
              <a:ext cx="3624300" cy="12171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1" name="Google Shape;871;p90"/>
            <p:cNvSpPr txBox="1"/>
            <p:nvPr/>
          </p:nvSpPr>
          <p:spPr>
            <a:xfrm>
              <a:off x="3369428" y="4376410"/>
              <a:ext cx="1429981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r>
                <a:rPr lang="en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Applied and Environmental Microbiology (2011)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72" name="Google Shape;872;p90" descr="Screen Shot 2012-11-07 at 7.50.04 AM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138469" y="91799"/>
            <a:ext cx="5046371" cy="2048811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90"/>
          <p:cNvSpPr/>
          <p:nvPr/>
        </p:nvSpPr>
        <p:spPr>
          <a:xfrm>
            <a:off x="6138469" y="1854877"/>
            <a:ext cx="5046371" cy="4277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4" name="Google Shape;874;p90"/>
          <p:cNvGrpSpPr/>
          <p:nvPr/>
        </p:nvGrpSpPr>
        <p:grpSpPr>
          <a:xfrm>
            <a:off x="5837018" y="1783437"/>
            <a:ext cx="6125081" cy="1015537"/>
            <a:chOff x="4748631" y="2656620"/>
            <a:chExt cx="4982982" cy="1015537"/>
          </a:xfrm>
        </p:grpSpPr>
        <p:pic>
          <p:nvPicPr>
            <p:cNvPr id="875" name="Google Shape;875;p90" descr="Screen Shot 2012-11-07 at 7.56.56 AM.png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4748631" y="2656620"/>
              <a:ext cx="4395370" cy="10155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6" name="Google Shape;876;p90"/>
            <p:cNvSpPr txBox="1"/>
            <p:nvPr/>
          </p:nvSpPr>
          <p:spPr>
            <a:xfrm>
              <a:off x="8508813" y="3252918"/>
              <a:ext cx="1222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r>
                <a:rPr lang="en" sz="2400">
                  <a:solidFill>
                    <a:schemeClr val="dk1"/>
                  </a:solidFill>
                </a:rPr>
                <a:t>Cell (2012)</a:t>
              </a:r>
              <a:endParaRPr sz="2400">
                <a:solidFill>
                  <a:schemeClr val="dk1"/>
                </a:solidFill>
              </a:endParaRPr>
            </a:p>
          </p:txBody>
        </p:sp>
      </p:grpSp>
      <p:pic>
        <p:nvPicPr>
          <p:cNvPr id="877" name="Google Shape;877;p90" descr="Screen Shot 2012-11-07 at 8.06.39 AM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396631" y="5931127"/>
            <a:ext cx="4868629" cy="871303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90"/>
          <p:cNvSpPr txBox="1"/>
          <p:nvPr/>
        </p:nvSpPr>
        <p:spPr>
          <a:xfrm>
            <a:off x="10040103" y="5979500"/>
            <a:ext cx="1882800" cy="2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PLoS One (2011)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90"/>
          <p:cNvSpPr txBox="1"/>
          <p:nvPr/>
        </p:nvSpPr>
        <p:spPr>
          <a:xfrm>
            <a:off x="10229700" y="458667"/>
            <a:ext cx="16932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2400">
                <a:solidFill>
                  <a:schemeClr val="dk1"/>
                </a:solidFill>
              </a:rPr>
              <a:t>PNAS (2011)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880" name="Google Shape;880;p90"/>
          <p:cNvSpPr txBox="1"/>
          <p:nvPr/>
        </p:nvSpPr>
        <p:spPr>
          <a:xfrm>
            <a:off x="42000" y="23300"/>
            <a:ext cx="4717600" cy="8324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2400" dirty="0">
                <a:solidFill>
                  <a:schemeClr val="dk1"/>
                </a:solidFill>
              </a:rPr>
              <a:t>A few of the &gt; 5600 articles citing QIIME </a:t>
            </a:r>
            <a:endParaRPr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E80B2C-0CE6-4447-AD63-E65D27DC3488}"/>
              </a:ext>
            </a:extLst>
          </p:cNvPr>
          <p:cNvSpPr txBox="1"/>
          <p:nvPr/>
        </p:nvSpPr>
        <p:spPr>
          <a:xfrm>
            <a:off x="9875134" y="6597394"/>
            <a:ext cx="2201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400" dirty="0">
                <a:solidFill>
                  <a:schemeClr val="dk1"/>
                </a:solidFill>
              </a:rPr>
              <a:t>QIIME 2, https://qiime2.org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395741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ED62C-ED9F-0E49-A2AB-3BA1BD8D4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Importing FASTQ data into QIIME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486D9-A9DA-8F4B-A19D-FE3ACB79B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EIGC will return a forward and reverse </a:t>
            </a:r>
            <a:r>
              <a:rPr lang="en-US" dirty="0" err="1"/>
              <a:t>fastq</a:t>
            </a:r>
            <a:r>
              <a:rPr lang="en-US" dirty="0"/>
              <a:t> file for each sample</a:t>
            </a:r>
          </a:p>
          <a:p>
            <a:r>
              <a:rPr lang="en-US" dirty="0"/>
              <a:t>Files are demultiplexed on the </a:t>
            </a:r>
            <a:r>
              <a:rPr lang="en-US" dirty="0" err="1"/>
              <a:t>MiSeq</a:t>
            </a:r>
            <a:r>
              <a:rPr lang="en-US" dirty="0"/>
              <a:t>/</a:t>
            </a:r>
            <a:r>
              <a:rPr lang="en-US" dirty="0" err="1"/>
              <a:t>HiSeq</a:t>
            </a:r>
            <a:r>
              <a:rPr lang="en-US" dirty="0"/>
              <a:t> instrument, so you don’t have to do that step later</a:t>
            </a:r>
          </a:p>
          <a:p>
            <a:r>
              <a:rPr lang="en-US" dirty="0"/>
              <a:t>Single and paired end files have different commands- we’ll use paired 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D3F96-C1F1-7A49-AB5A-4B823F6F4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DAF9-98C5-B245-9984-EED06908375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400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861C8-117B-8941-B070-A66CA46F0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Importing FASTQ data into QIIME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A9F5C-802A-814C-A906-1D6EC7831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Log back onto your EC2 instance</a:t>
            </a:r>
          </a:p>
          <a:p>
            <a:r>
              <a:rPr lang="en-US" dirty="0"/>
              <a:t>Change directories into “</a:t>
            </a:r>
            <a:r>
              <a:rPr lang="en-US" dirty="0" err="1"/>
              <a:t>ForAWS</a:t>
            </a:r>
            <a:r>
              <a:rPr lang="en-US" dirty="0"/>
              <a:t>”: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cd </a:t>
            </a:r>
            <a:r>
              <a:rPr lang="en-US" dirty="0" err="1">
                <a:solidFill>
                  <a:srgbClr val="FF0000"/>
                </a:solidFill>
              </a:rPr>
              <a:t>ForAWS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Look at what’s there: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ls</a:t>
            </a:r>
          </a:p>
          <a:p>
            <a:r>
              <a:rPr lang="en-US" dirty="0"/>
              <a:t>Activate the Qiime2 environment: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source activate qiime2-2019.7</a:t>
            </a:r>
          </a:p>
          <a:p>
            <a:r>
              <a:rPr lang="en-US" dirty="0"/>
              <a:t>Import to Qiime2 (~3 minutes) 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FF0000"/>
                </a:solidFill>
              </a:rPr>
              <a:t>qiime</a:t>
            </a:r>
            <a:r>
              <a:rPr lang="en-US" dirty="0">
                <a:solidFill>
                  <a:srgbClr val="FF0000"/>
                </a:solidFill>
              </a:rPr>
              <a:t> tools import --type </a:t>
            </a:r>
            <a:r>
              <a:rPr lang="en-US" dirty="0" err="1">
                <a:solidFill>
                  <a:srgbClr val="FF0000"/>
                </a:solidFill>
              </a:rPr>
              <a:t>SampleData</a:t>
            </a:r>
            <a:r>
              <a:rPr lang="en-US" dirty="0">
                <a:solidFill>
                  <a:srgbClr val="FF0000"/>
                </a:solidFill>
              </a:rPr>
              <a:t>[</a:t>
            </a:r>
            <a:r>
              <a:rPr lang="en-US" dirty="0" err="1">
                <a:solidFill>
                  <a:srgbClr val="FF0000"/>
                </a:solidFill>
              </a:rPr>
              <a:t>PairedEndSequencesWithQuality</a:t>
            </a:r>
            <a:r>
              <a:rPr lang="en-US" dirty="0">
                <a:solidFill>
                  <a:srgbClr val="FF0000"/>
                </a:solidFill>
              </a:rPr>
              <a:t>] --input-path </a:t>
            </a:r>
            <a:r>
              <a:rPr lang="en-US" dirty="0" err="1">
                <a:solidFill>
                  <a:srgbClr val="FF0000"/>
                </a:solidFill>
              </a:rPr>
              <a:t>Manifest.csv</a:t>
            </a:r>
            <a:r>
              <a:rPr lang="en-US" dirty="0">
                <a:solidFill>
                  <a:srgbClr val="FF0000"/>
                </a:solidFill>
              </a:rPr>
              <a:t> --output-path paired-</a:t>
            </a:r>
            <a:r>
              <a:rPr lang="en-US" dirty="0" err="1">
                <a:solidFill>
                  <a:srgbClr val="FF0000"/>
                </a:solidFill>
              </a:rPr>
              <a:t>end.qza</a:t>
            </a:r>
            <a:r>
              <a:rPr lang="en-US" dirty="0">
                <a:solidFill>
                  <a:srgbClr val="FF0000"/>
                </a:solidFill>
              </a:rPr>
              <a:t> —input-format PairedEndFastqManifestPhred33</a:t>
            </a:r>
          </a:p>
          <a:p>
            <a:pPr marL="0" indent="0">
              <a:buNone/>
            </a:pPr>
            <a:r>
              <a:rPr lang="en-US" dirty="0"/>
              <a:t>If you have a different input type, you can see the other options using: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FF0000"/>
                </a:solidFill>
              </a:rPr>
              <a:t>qiime</a:t>
            </a:r>
            <a:r>
              <a:rPr lang="en-US" dirty="0">
                <a:solidFill>
                  <a:srgbClr val="FF0000"/>
                </a:solidFill>
              </a:rPr>
              <a:t> tools import --help</a:t>
            </a:r>
          </a:p>
          <a:p>
            <a:pPr marL="457200" lvl="1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93285-B31E-5E45-B6F0-D39335EFF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DAF9-98C5-B245-9984-EED06908375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1563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AFBAB-A6A9-5A47-A31C-428EF381C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2. View stats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D37E7-A515-7F4F-8F3B-849B59751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at the import stats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</a:rPr>
              <a:t>qiime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demux</a:t>
            </a:r>
            <a:r>
              <a:rPr lang="en-US" dirty="0">
                <a:solidFill>
                  <a:srgbClr val="FF0000"/>
                </a:solidFill>
              </a:rPr>
              <a:t> summarize --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-data paired-</a:t>
            </a:r>
            <a:r>
              <a:rPr lang="en-US" dirty="0" err="1">
                <a:solidFill>
                  <a:srgbClr val="FF0000"/>
                </a:solidFill>
              </a:rPr>
              <a:t>end.qza</a:t>
            </a:r>
            <a:r>
              <a:rPr lang="en-US" dirty="0">
                <a:solidFill>
                  <a:srgbClr val="FF0000"/>
                </a:solidFill>
              </a:rPr>
              <a:t> --o-visualization paired-</a:t>
            </a:r>
            <a:r>
              <a:rPr lang="en-US" dirty="0" err="1">
                <a:solidFill>
                  <a:srgbClr val="FF0000"/>
                </a:solidFill>
              </a:rPr>
              <a:t>end.qzv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/>
          </a:p>
          <a:p>
            <a:r>
              <a:rPr lang="en-US" dirty="0"/>
              <a:t> .</a:t>
            </a:r>
            <a:r>
              <a:rPr lang="en-US" dirty="0" err="1"/>
              <a:t>qzv</a:t>
            </a:r>
            <a:r>
              <a:rPr lang="en-US" dirty="0"/>
              <a:t> files cannot be viewed on EC2, we’ll download it to our local machine and use view.qiime2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7D50E-F0F6-8C40-B776-ED8823DA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DAF9-98C5-B245-9984-EED06908375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0A10B-FE14-9546-8BCB-B9A723827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 Copy Protocol (SCP)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DECDE-4A1D-694B-AD60-4893E1C27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We’ll use this to transfer files to and from our EC2 instance</a:t>
            </a:r>
          </a:p>
          <a:p>
            <a:r>
              <a:rPr lang="en-US" dirty="0"/>
              <a:t>General format: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To EC2: </a:t>
            </a:r>
          </a:p>
          <a:p>
            <a:pPr marL="457200" lvl="1" indent="0">
              <a:buNone/>
            </a:pPr>
            <a:r>
              <a:rPr lang="en-US" dirty="0" err="1"/>
              <a:t>scp</a:t>
            </a:r>
            <a:r>
              <a:rPr lang="en-US" dirty="0"/>
              <a:t>  -</a:t>
            </a:r>
            <a:r>
              <a:rPr lang="en-US" dirty="0" err="1"/>
              <a:t>i</a:t>
            </a:r>
            <a:r>
              <a:rPr lang="en-US" dirty="0"/>
              <a:t> “</a:t>
            </a:r>
            <a:r>
              <a:rPr lang="en-US" dirty="0" err="1"/>
              <a:t>YourKey.pem</a:t>
            </a:r>
            <a:r>
              <a:rPr lang="en-US" dirty="0"/>
              <a:t>” directory/</a:t>
            </a:r>
            <a:r>
              <a:rPr lang="en-US" dirty="0" err="1"/>
              <a:t>file_to_transfer.csv</a:t>
            </a:r>
            <a:r>
              <a:rPr lang="en-US" dirty="0"/>
              <a:t>  ec2-user@ec2-54-88-177-232.compute-1.amazonaws.com</a:t>
            </a:r>
            <a:r>
              <a:rPr lang="en-US" dirty="0">
                <a:highlight>
                  <a:srgbClr val="FFFF00"/>
                </a:highlight>
              </a:rPr>
              <a:t>:/</a:t>
            </a:r>
            <a:r>
              <a:rPr lang="en-US" dirty="0"/>
              <a:t>home/ec2-user/</a:t>
            </a:r>
            <a:r>
              <a:rPr lang="en-US" dirty="0" err="1"/>
              <a:t>ForAWS</a:t>
            </a:r>
            <a:r>
              <a:rPr lang="en-US" dirty="0"/>
              <a:t>/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From EC2:</a:t>
            </a:r>
          </a:p>
          <a:p>
            <a:pPr marL="457200" lvl="1" indent="0">
              <a:buNone/>
            </a:pPr>
            <a:r>
              <a:rPr lang="en-US" dirty="0" err="1"/>
              <a:t>scp</a:t>
            </a:r>
            <a:r>
              <a:rPr lang="en-US" dirty="0"/>
              <a:t>  -</a:t>
            </a:r>
            <a:r>
              <a:rPr lang="en-US" dirty="0" err="1"/>
              <a:t>i</a:t>
            </a:r>
            <a:r>
              <a:rPr lang="en-US" dirty="0"/>
              <a:t> “</a:t>
            </a:r>
            <a:r>
              <a:rPr lang="en-US" dirty="0" err="1"/>
              <a:t>YourKey.pem</a:t>
            </a:r>
            <a:r>
              <a:rPr lang="en-US" dirty="0"/>
              <a:t>” ec2-user@ec2-54-88-177-232.compute-1.amazonaws.com</a:t>
            </a:r>
            <a:r>
              <a:rPr lang="en-US" dirty="0">
                <a:highlight>
                  <a:srgbClr val="FFFF00"/>
                </a:highlight>
              </a:rPr>
              <a:t>:/</a:t>
            </a:r>
            <a:r>
              <a:rPr lang="en-US" dirty="0"/>
              <a:t>home/ec2-user/</a:t>
            </a:r>
            <a:r>
              <a:rPr lang="en-US" dirty="0" err="1"/>
              <a:t>ForAWS</a:t>
            </a:r>
            <a:r>
              <a:rPr lang="en-US" dirty="0"/>
              <a:t>/</a:t>
            </a:r>
            <a:r>
              <a:rPr lang="en-US" dirty="0" err="1"/>
              <a:t>file_to_transfer.csv</a:t>
            </a:r>
            <a:r>
              <a:rPr lang="en-US" dirty="0"/>
              <a:t>  directory/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38D51-B2E8-D342-941E-C679F83A2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DAF9-98C5-B245-9984-EED06908375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2546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296FD-B33E-4646-A9C8-5B17706B7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Qiime2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625D7-D578-B54F-ACC8-336EAC66F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qzv</a:t>
            </a:r>
            <a:r>
              <a:rPr lang="en-US" dirty="0"/>
              <a:t> files can’t be viewed locally either…</a:t>
            </a:r>
          </a:p>
          <a:p>
            <a:r>
              <a:rPr lang="en-US" dirty="0"/>
              <a:t>Go to view.qiime2.org and upload your file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09897-29A1-6D46-9CE8-D8F7FA37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DAF9-98C5-B245-9984-EED06908375A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05E8D1-B6E9-B447-B3B9-4B029418A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859" y="3126516"/>
            <a:ext cx="8803341" cy="341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677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2E648-870A-B041-9894-9E3C90D7C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quality scores to select cutoffs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1D52A-D013-044E-9537-067466D5F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DAF9-98C5-B245-9984-EED06908375A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84689C-E33B-B445-94A7-466854971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97" y="1690688"/>
            <a:ext cx="8975025" cy="456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2169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D8AA4-3D05-A046-B630-EFD4B2153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Sequence Quality Control &amp; Feature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F031D-C91D-7342-93BA-A51141C8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552" y="1839197"/>
            <a:ext cx="529366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2 options available: DADA2 and Deblur</a:t>
            </a:r>
          </a:p>
          <a:p>
            <a:r>
              <a:rPr lang="en-US" b="1" dirty="0"/>
              <a:t>DADA2: </a:t>
            </a:r>
            <a:r>
              <a:rPr lang="en-US" dirty="0"/>
              <a:t> learns an error model from the data, by alternating estimation of the error rates and inference of sample composition until they converge on a jointly consistent solution (Callahan)</a:t>
            </a:r>
          </a:p>
          <a:p>
            <a:r>
              <a:rPr lang="en-US" b="1" dirty="0"/>
              <a:t>Deblur: </a:t>
            </a:r>
            <a:r>
              <a:rPr lang="en-US" dirty="0"/>
              <a:t>uses </a:t>
            </a:r>
            <a:r>
              <a:rPr lang="en-US" u="sng" dirty="0"/>
              <a:t>known </a:t>
            </a:r>
            <a:r>
              <a:rPr lang="en-US" dirty="0"/>
              <a:t>error profiles to obtain putative error-free sequences from Illumina </a:t>
            </a:r>
            <a:r>
              <a:rPr lang="en-US" dirty="0" err="1"/>
              <a:t>MiSeq</a:t>
            </a:r>
            <a:r>
              <a:rPr lang="en-US" dirty="0"/>
              <a:t> and </a:t>
            </a:r>
            <a:r>
              <a:rPr lang="en-US" dirty="0" err="1"/>
              <a:t>HiSeq</a:t>
            </a:r>
            <a:r>
              <a:rPr lang="en-US" dirty="0"/>
              <a:t> sequencing platforms( Amir)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1FBA68-EE0F-A340-B03F-825EBBD18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DAF9-98C5-B245-9984-EED06908375A}" type="slidenum">
              <a:rPr lang="en-US" smtClean="0"/>
              <a:t>36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DFF113-E32A-6842-92B1-B5A453BF9206}"/>
              </a:ext>
            </a:extLst>
          </p:cNvPr>
          <p:cNvSpPr txBox="1"/>
          <p:nvPr/>
        </p:nvSpPr>
        <p:spPr>
          <a:xfrm>
            <a:off x="107577" y="6311900"/>
            <a:ext cx="211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Neering</a:t>
            </a:r>
            <a:r>
              <a:rPr lang="en-US" dirty="0"/>
              <a:t>, </a:t>
            </a:r>
            <a:r>
              <a:rPr lang="en-US" i="1" dirty="0" err="1"/>
              <a:t>PeerJ</a:t>
            </a:r>
            <a:r>
              <a:rPr lang="en-US" dirty="0"/>
              <a:t>, 2018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73958A5-C445-E447-A98D-CD66EC260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051" y="1348500"/>
            <a:ext cx="5411619" cy="533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36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2C27A-0623-9547-8A00-F046BCF65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DADA2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FDF0A-9878-B341-A8A2-02BDF1908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Filter and Trim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Learn error rates- different for each plate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Identify unique sequences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Merge paired reads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Construct sequence table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921589-7A3B-DE4B-9109-700E20EEC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DAF9-98C5-B245-9984-EED06908375A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3276EA-FD04-BC44-AD70-32547A5D9F25}"/>
              </a:ext>
            </a:extLst>
          </p:cNvPr>
          <p:cNvSpPr txBox="1"/>
          <p:nvPr/>
        </p:nvSpPr>
        <p:spPr>
          <a:xfrm>
            <a:off x="403412" y="6127234"/>
            <a:ext cx="4576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benjjneb.github.io</a:t>
            </a:r>
            <a:r>
              <a:rPr lang="en-US" dirty="0"/>
              <a:t>/dada2/</a:t>
            </a:r>
            <a:r>
              <a:rPr lang="en-US" dirty="0" err="1"/>
              <a:t>tutorial.html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9286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D8AA4-3D05-A046-B630-EFD4B2153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Sequence Quality Control &amp; Feature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F031D-C91D-7342-93BA-A51141C8F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</a:rPr>
              <a:t>qiime</a:t>
            </a:r>
            <a:r>
              <a:rPr lang="en-US" dirty="0">
                <a:solidFill>
                  <a:srgbClr val="FF0000"/>
                </a:solidFill>
              </a:rPr>
              <a:t> dada2 denoise-paired --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-demultiplexed-</a:t>
            </a:r>
            <a:r>
              <a:rPr lang="en-US" dirty="0" err="1">
                <a:solidFill>
                  <a:srgbClr val="FF0000"/>
                </a:solidFill>
              </a:rPr>
              <a:t>seqs</a:t>
            </a:r>
            <a:r>
              <a:rPr lang="en-US" dirty="0">
                <a:solidFill>
                  <a:srgbClr val="FF0000"/>
                </a:solidFill>
              </a:rPr>
              <a:t> paired-end-</a:t>
            </a:r>
            <a:r>
              <a:rPr lang="en-US" dirty="0" err="1">
                <a:solidFill>
                  <a:srgbClr val="FF0000"/>
                </a:solidFill>
              </a:rPr>
              <a:t>demux.qza</a:t>
            </a:r>
            <a:r>
              <a:rPr lang="en-US" dirty="0">
                <a:solidFill>
                  <a:srgbClr val="FF0000"/>
                </a:solidFill>
              </a:rPr>
              <a:t> --o-table </a:t>
            </a:r>
            <a:r>
              <a:rPr lang="en-US" dirty="0" err="1">
                <a:solidFill>
                  <a:srgbClr val="FF0000"/>
                </a:solidFill>
              </a:rPr>
              <a:t>table.qza</a:t>
            </a:r>
            <a:r>
              <a:rPr lang="en-US" dirty="0">
                <a:solidFill>
                  <a:srgbClr val="FF0000"/>
                </a:solidFill>
              </a:rPr>
              <a:t> --o-representative-sequences rep-</a:t>
            </a:r>
            <a:r>
              <a:rPr lang="en-US" dirty="0" err="1">
                <a:solidFill>
                  <a:srgbClr val="FF0000"/>
                </a:solidFill>
              </a:rPr>
              <a:t>seqs.qza</a:t>
            </a:r>
            <a:r>
              <a:rPr lang="en-US" dirty="0">
                <a:solidFill>
                  <a:srgbClr val="FF0000"/>
                </a:solidFill>
              </a:rPr>
              <a:t> --p-trim-left-f 8 --p-trim-left-r 9 --p-</a:t>
            </a:r>
            <a:r>
              <a:rPr lang="en-US" dirty="0" err="1">
                <a:solidFill>
                  <a:srgbClr val="FF0000"/>
                </a:solidFill>
              </a:rPr>
              <a:t>trunc</a:t>
            </a:r>
            <a:r>
              <a:rPr lang="en-US" dirty="0">
                <a:solidFill>
                  <a:srgbClr val="FF0000"/>
                </a:solidFill>
              </a:rPr>
              <a:t>-</a:t>
            </a:r>
            <a:r>
              <a:rPr lang="en-US" dirty="0" err="1">
                <a:solidFill>
                  <a:srgbClr val="FF0000"/>
                </a:solidFill>
              </a:rPr>
              <a:t>len</a:t>
            </a:r>
            <a:r>
              <a:rPr lang="en-US" dirty="0">
                <a:solidFill>
                  <a:srgbClr val="FF0000"/>
                </a:solidFill>
              </a:rPr>
              <a:t>-f 150 --p-</a:t>
            </a:r>
            <a:r>
              <a:rPr lang="en-US" dirty="0" err="1">
                <a:solidFill>
                  <a:srgbClr val="FF0000"/>
                </a:solidFill>
              </a:rPr>
              <a:t>trunc</a:t>
            </a:r>
            <a:r>
              <a:rPr lang="en-US" dirty="0">
                <a:solidFill>
                  <a:srgbClr val="FF0000"/>
                </a:solidFill>
              </a:rPr>
              <a:t>-</a:t>
            </a:r>
            <a:r>
              <a:rPr lang="en-US" dirty="0" err="1">
                <a:solidFill>
                  <a:srgbClr val="FF0000"/>
                </a:solidFill>
              </a:rPr>
              <a:t>len</a:t>
            </a:r>
            <a:r>
              <a:rPr lang="en-US" dirty="0">
                <a:solidFill>
                  <a:srgbClr val="FF0000"/>
                </a:solidFill>
              </a:rPr>
              <a:t>-r 150 --p-n-threads 0 --o-denoising-stats </a:t>
            </a:r>
            <a:r>
              <a:rPr lang="en-US" dirty="0" err="1">
                <a:solidFill>
                  <a:srgbClr val="FF0000"/>
                </a:solidFill>
              </a:rPr>
              <a:t>denoisingstats.qza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1FBA68-EE0F-A340-B03F-825EBBD18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DAF9-98C5-B245-9984-EED06908375A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38B81D-F5DC-5547-94A7-0846E8F38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41" y="4421328"/>
            <a:ext cx="3454400" cy="20574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79097F-AF15-DB43-A1C7-449A7B4AFBCD}"/>
              </a:ext>
            </a:extLst>
          </p:cNvPr>
          <p:cNvCxnSpPr/>
          <p:nvPr/>
        </p:nvCxnSpPr>
        <p:spPr>
          <a:xfrm>
            <a:off x="4612341" y="5271247"/>
            <a:ext cx="286422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A1C6085-3236-E441-9978-0F0F1D45CB58}"/>
              </a:ext>
            </a:extLst>
          </p:cNvPr>
          <p:cNvSpPr txBox="1"/>
          <p:nvPr/>
        </p:nvSpPr>
        <p:spPr>
          <a:xfrm>
            <a:off x="5651006" y="4706327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~3 days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1D1079-5083-4A49-A8CF-8375CFED2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003" y="4413999"/>
            <a:ext cx="2234453" cy="224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5821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47F7D-67BD-494D-AB72-6493AE826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Check stats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84D55-BD02-4643-9898-4E3FA20EE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</a:rPr>
              <a:t>qiime</a:t>
            </a:r>
            <a:r>
              <a:rPr lang="en-US" dirty="0">
                <a:solidFill>
                  <a:srgbClr val="FF0000"/>
                </a:solidFill>
              </a:rPr>
              <a:t> metadata tabulate --m-input-file </a:t>
            </a:r>
            <a:r>
              <a:rPr lang="en-US" dirty="0" err="1">
                <a:solidFill>
                  <a:srgbClr val="FF0000"/>
                </a:solidFill>
              </a:rPr>
              <a:t>denoisingstats.qza</a:t>
            </a:r>
            <a:r>
              <a:rPr lang="en-US" dirty="0">
                <a:solidFill>
                  <a:srgbClr val="FF0000"/>
                </a:solidFill>
              </a:rPr>
              <a:t>  --o-visualization stats-dada2.qzv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8E095-349F-C048-AB57-310E78A34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DAF9-98C5-B245-9984-EED06908375A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F6D8B0-3938-5D42-9AEA-5352EF2A2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956" y="2691266"/>
            <a:ext cx="5264150" cy="403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13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9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QIIME 2 goals </a:t>
            </a:r>
            <a:endParaRPr/>
          </a:p>
        </p:txBody>
      </p:sp>
      <p:sp>
        <p:nvSpPr>
          <p:cNvPr id="886" name="Google Shape;886;p9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9589012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423323">
              <a:buSzPts val="1400"/>
            </a:pPr>
            <a:r>
              <a:rPr lang="en" sz="2400" b="1" dirty="0"/>
              <a:t>Interface-agnostic</a:t>
            </a:r>
            <a:r>
              <a:rPr lang="en" sz="2400" dirty="0"/>
              <a:t>: same analyses can be run from the command line, graphical interfaces, and as a component of systems such as Illumina </a:t>
            </a:r>
            <a:r>
              <a:rPr lang="en" sz="2400" dirty="0" err="1"/>
              <a:t>BaseSpace</a:t>
            </a:r>
            <a:r>
              <a:rPr lang="en" sz="2400" dirty="0"/>
              <a:t>. </a:t>
            </a:r>
            <a:endParaRPr sz="2400" dirty="0"/>
          </a:p>
          <a:p>
            <a:pPr indent="-423323">
              <a:buSzPts val="1400"/>
            </a:pPr>
            <a:r>
              <a:rPr lang="en" sz="2400" b="1" dirty="0"/>
              <a:t>Integrated “provenance tracking”</a:t>
            </a:r>
            <a:r>
              <a:rPr lang="en" sz="2400" dirty="0"/>
              <a:t>: you can always trace back to understand exactly where your data files came from. Can also support automated methods text/diagram generation. </a:t>
            </a:r>
            <a:endParaRPr sz="2400" dirty="0"/>
          </a:p>
          <a:p>
            <a:pPr indent="-423323">
              <a:buSzPts val="1400"/>
            </a:pPr>
            <a:r>
              <a:rPr lang="en" sz="2400" b="1" dirty="0"/>
              <a:t>Decentralized development</a:t>
            </a:r>
            <a:r>
              <a:rPr lang="en" sz="2400" dirty="0"/>
              <a:t>: a plugin system allows third-party developers to contribute analyses, which means users can get the latest methods as soon as possible. </a:t>
            </a:r>
            <a:endParaRPr sz="2400" dirty="0"/>
          </a:p>
          <a:p>
            <a:pPr indent="-423323">
              <a:buSzPts val="1400"/>
            </a:pPr>
            <a:r>
              <a:rPr lang="en" sz="2400" b="1" dirty="0"/>
              <a:t>Semantic type system</a:t>
            </a:r>
            <a:r>
              <a:rPr lang="en" sz="2400" dirty="0"/>
              <a:t>: all data are of well-defined types, which enables interfaces to allow only analyses that make sense given the data, and to suggest possible analytic pathways. </a:t>
            </a:r>
            <a:endParaRPr sz="2400" dirty="0"/>
          </a:p>
        </p:txBody>
      </p:sp>
      <p:pic>
        <p:nvPicPr>
          <p:cNvPr id="887" name="Google Shape;88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0035" y="4288336"/>
            <a:ext cx="2212531" cy="217870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99695D-D1A9-2640-8B7F-8588F0160C68}"/>
              </a:ext>
            </a:extLst>
          </p:cNvPr>
          <p:cNvSpPr txBox="1"/>
          <p:nvPr/>
        </p:nvSpPr>
        <p:spPr>
          <a:xfrm>
            <a:off x="0" y="6467039"/>
            <a:ext cx="2778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dirty="0">
                <a:solidFill>
                  <a:schemeClr val="dk1"/>
                </a:solidFill>
              </a:rPr>
              <a:t>QIIME 2, https://qiime2.org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355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6C393-434A-754D-8DE1-FAD905E2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Summarize Feature and Data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86B79-EEDE-D247-AC5C-E4F004504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024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</a:rPr>
              <a:t>qiime</a:t>
            </a:r>
            <a:r>
              <a:rPr lang="en-US" dirty="0">
                <a:solidFill>
                  <a:srgbClr val="FF0000"/>
                </a:solidFill>
              </a:rPr>
              <a:t> feature-table summarize   --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-table </a:t>
            </a:r>
            <a:r>
              <a:rPr lang="en-US" dirty="0" err="1">
                <a:solidFill>
                  <a:srgbClr val="FF0000"/>
                </a:solidFill>
              </a:rPr>
              <a:t>table.qza</a:t>
            </a:r>
            <a:r>
              <a:rPr lang="en-US" dirty="0">
                <a:solidFill>
                  <a:srgbClr val="FF0000"/>
                </a:solidFill>
              </a:rPr>
              <a:t> --o-visualization </a:t>
            </a:r>
            <a:r>
              <a:rPr lang="en-US" dirty="0" err="1">
                <a:solidFill>
                  <a:srgbClr val="FF0000"/>
                </a:solidFill>
              </a:rPr>
              <a:t>table.qzv</a:t>
            </a:r>
            <a:r>
              <a:rPr lang="en-US" dirty="0">
                <a:solidFill>
                  <a:srgbClr val="FF0000"/>
                </a:solidFill>
              </a:rPr>
              <a:t>  --m-sample-metadata-file </a:t>
            </a:r>
            <a:r>
              <a:rPr lang="en-US" dirty="0" err="1">
                <a:solidFill>
                  <a:srgbClr val="FF0000"/>
                </a:solidFill>
              </a:rPr>
              <a:t>Map.tsv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</a:rPr>
              <a:t>qiime</a:t>
            </a:r>
            <a:r>
              <a:rPr lang="en-US" dirty="0">
                <a:solidFill>
                  <a:srgbClr val="FF0000"/>
                </a:solidFill>
              </a:rPr>
              <a:t> feature-table tabulate-</a:t>
            </a:r>
            <a:r>
              <a:rPr lang="en-US" dirty="0" err="1">
                <a:solidFill>
                  <a:srgbClr val="FF0000"/>
                </a:solidFill>
              </a:rPr>
              <a:t>seqs</a:t>
            </a:r>
            <a:r>
              <a:rPr lang="en-US" dirty="0">
                <a:solidFill>
                  <a:srgbClr val="FF0000"/>
                </a:solidFill>
              </a:rPr>
              <a:t>   --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-data rep-</a:t>
            </a:r>
            <a:r>
              <a:rPr lang="en-US" dirty="0" err="1">
                <a:solidFill>
                  <a:srgbClr val="FF0000"/>
                </a:solidFill>
              </a:rPr>
              <a:t>seqs.qza</a:t>
            </a:r>
            <a:r>
              <a:rPr lang="en-US" dirty="0">
                <a:solidFill>
                  <a:srgbClr val="FF0000"/>
                </a:solidFill>
              </a:rPr>
              <a:t>  --o-visualization rep-</a:t>
            </a:r>
            <a:r>
              <a:rPr lang="en-US" dirty="0" err="1">
                <a:solidFill>
                  <a:srgbClr val="FF0000"/>
                </a:solidFill>
              </a:rPr>
              <a:t>seqs.qzv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CAE0E-8821-9942-97AA-6C08B0C9B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DAF9-98C5-B245-9984-EED06908375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674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93DBA-4977-3D4D-BCE0-977FE2EDC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Assign Taxonomy &amp; Make </a:t>
            </a:r>
            <a:r>
              <a:rPr lang="en-US" dirty="0" err="1"/>
              <a:t>Barplot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2ECEC-17B7-E743-995E-92959A71C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</a:rPr>
              <a:t>qiime</a:t>
            </a:r>
            <a:r>
              <a:rPr lang="en-US" dirty="0">
                <a:solidFill>
                  <a:srgbClr val="FF0000"/>
                </a:solidFill>
              </a:rPr>
              <a:t> feature-classifier classify-</a:t>
            </a:r>
            <a:r>
              <a:rPr lang="en-US" dirty="0" err="1">
                <a:solidFill>
                  <a:srgbClr val="FF0000"/>
                </a:solidFill>
              </a:rPr>
              <a:t>sklearn</a:t>
            </a:r>
            <a:r>
              <a:rPr lang="en-US" dirty="0">
                <a:solidFill>
                  <a:srgbClr val="FF0000"/>
                </a:solidFill>
              </a:rPr>
              <a:t>   --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-classifier </a:t>
            </a:r>
            <a:r>
              <a:rPr lang="en-US" dirty="0" err="1">
                <a:solidFill>
                  <a:srgbClr val="FF0000"/>
                </a:solidFill>
              </a:rPr>
              <a:t>classifier.qza</a:t>
            </a:r>
            <a:r>
              <a:rPr lang="en-US" dirty="0">
                <a:solidFill>
                  <a:srgbClr val="FF0000"/>
                </a:solidFill>
              </a:rPr>
              <a:t>   --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-reads rep-</a:t>
            </a:r>
            <a:r>
              <a:rPr lang="en-US" dirty="0" err="1">
                <a:solidFill>
                  <a:srgbClr val="FF0000"/>
                </a:solidFill>
              </a:rPr>
              <a:t>seqs.qza</a:t>
            </a:r>
            <a:r>
              <a:rPr lang="en-US" dirty="0">
                <a:solidFill>
                  <a:srgbClr val="FF0000"/>
                </a:solidFill>
              </a:rPr>
              <a:t>   --o-classification taxonomyV3V5.qza --p-n-jobs -1 --p-confidence .8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</a:rPr>
              <a:t>qiime</a:t>
            </a:r>
            <a:r>
              <a:rPr lang="en-US" dirty="0">
                <a:solidFill>
                  <a:srgbClr val="FF0000"/>
                </a:solidFill>
              </a:rPr>
              <a:t> taxa </a:t>
            </a:r>
            <a:r>
              <a:rPr lang="en-US" dirty="0" err="1">
                <a:solidFill>
                  <a:srgbClr val="FF0000"/>
                </a:solidFill>
              </a:rPr>
              <a:t>barplot</a:t>
            </a:r>
            <a:r>
              <a:rPr lang="en-US" dirty="0">
                <a:solidFill>
                  <a:srgbClr val="FF0000"/>
                </a:solidFill>
              </a:rPr>
              <a:t>  --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-table </a:t>
            </a:r>
            <a:r>
              <a:rPr lang="en-US" dirty="0" err="1">
                <a:solidFill>
                  <a:srgbClr val="FF0000"/>
                </a:solidFill>
              </a:rPr>
              <a:t>table.qza</a:t>
            </a:r>
            <a:r>
              <a:rPr lang="en-US" dirty="0">
                <a:solidFill>
                  <a:srgbClr val="FF0000"/>
                </a:solidFill>
              </a:rPr>
              <a:t>  --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-taxonomy taxonomyV3V5.qza --m-metadata-file </a:t>
            </a:r>
            <a:r>
              <a:rPr lang="en-US" dirty="0" err="1">
                <a:solidFill>
                  <a:srgbClr val="FF0000"/>
                </a:solidFill>
              </a:rPr>
              <a:t>Map.tsv</a:t>
            </a:r>
            <a:r>
              <a:rPr lang="en-US" dirty="0">
                <a:solidFill>
                  <a:srgbClr val="FF0000"/>
                </a:solidFill>
              </a:rPr>
              <a:t>  --o-visualization taxa-bar-plotsV3V5.qzv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E6F279-4480-C546-9EB0-02B461A82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DAF9-98C5-B245-9984-EED06908375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48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56F30-F08D-4D4F-AB04-801425484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aside- training a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12590-727E-164E-BF53-97789CBD0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QIIME2’s built in classifier is for V4</a:t>
            </a:r>
          </a:p>
          <a:p>
            <a:r>
              <a:rPr lang="en-US" dirty="0"/>
              <a:t>EIGC uses V3-V4</a:t>
            </a:r>
          </a:p>
          <a:p>
            <a:r>
              <a:rPr lang="en-US" dirty="0"/>
              <a:t>Our dataset uses V3V5</a:t>
            </a:r>
          </a:p>
          <a:p>
            <a:r>
              <a:rPr lang="en-US" dirty="0"/>
              <a:t>There are detailed instructions for training other classifiers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E4A62-D137-D146-85B0-92268167A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DAF9-98C5-B245-9984-EED06908375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3329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07074-6B56-7C44-BB6D-F231F802A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DAF9-98C5-B245-9984-EED06908375A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0BFDA2-C737-C148-B1C4-401E8D67C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213" y="392829"/>
            <a:ext cx="8892034" cy="614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1111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37761-27E0-6844-A526-2EE5159EB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Make a phylogenetic tree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167F2-A99C-0344-A800-127A3EEA7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</a:rPr>
              <a:t>qiime</a:t>
            </a:r>
            <a:r>
              <a:rPr lang="en-US" dirty="0">
                <a:solidFill>
                  <a:srgbClr val="FF0000"/>
                </a:solidFill>
              </a:rPr>
              <a:t> phylogeny align-to-tree-</a:t>
            </a:r>
            <a:r>
              <a:rPr lang="en-US" dirty="0" err="1">
                <a:solidFill>
                  <a:srgbClr val="FF0000"/>
                </a:solidFill>
              </a:rPr>
              <a:t>mafft</a:t>
            </a:r>
            <a:r>
              <a:rPr lang="en-US" dirty="0">
                <a:solidFill>
                  <a:srgbClr val="FF0000"/>
                </a:solidFill>
              </a:rPr>
              <a:t>-</a:t>
            </a:r>
            <a:r>
              <a:rPr lang="en-US" dirty="0" err="1">
                <a:solidFill>
                  <a:srgbClr val="FF0000"/>
                </a:solidFill>
              </a:rPr>
              <a:t>fasttree</a:t>
            </a:r>
            <a:r>
              <a:rPr lang="en-US" dirty="0">
                <a:solidFill>
                  <a:srgbClr val="FF0000"/>
                </a:solidFill>
              </a:rPr>
              <a:t> --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-sequences rep-</a:t>
            </a:r>
            <a:r>
              <a:rPr lang="en-US" dirty="0" err="1">
                <a:solidFill>
                  <a:srgbClr val="FF0000"/>
                </a:solidFill>
              </a:rPr>
              <a:t>seqs.qza</a:t>
            </a:r>
            <a:r>
              <a:rPr lang="en-US" dirty="0">
                <a:solidFill>
                  <a:srgbClr val="FF0000"/>
                </a:solidFill>
              </a:rPr>
              <a:t> --o-alignment aligned-rep-</a:t>
            </a:r>
            <a:r>
              <a:rPr lang="en-US" dirty="0" err="1">
                <a:solidFill>
                  <a:srgbClr val="FF0000"/>
                </a:solidFill>
              </a:rPr>
              <a:t>seqs.qza</a:t>
            </a:r>
            <a:r>
              <a:rPr lang="en-US" dirty="0">
                <a:solidFill>
                  <a:srgbClr val="FF0000"/>
                </a:solidFill>
              </a:rPr>
              <a:t> --o-masked-alignment masked-aligned-rep-</a:t>
            </a:r>
            <a:r>
              <a:rPr lang="en-US" dirty="0" err="1">
                <a:solidFill>
                  <a:srgbClr val="FF0000"/>
                </a:solidFill>
              </a:rPr>
              <a:t>seqs.qza</a:t>
            </a:r>
            <a:r>
              <a:rPr lang="en-US" dirty="0">
                <a:solidFill>
                  <a:srgbClr val="FF0000"/>
                </a:solidFill>
              </a:rPr>
              <a:t> --o-tree unrooted-</a:t>
            </a:r>
            <a:r>
              <a:rPr lang="en-US" dirty="0" err="1">
                <a:solidFill>
                  <a:srgbClr val="FF0000"/>
                </a:solidFill>
              </a:rPr>
              <a:t>tree.qza</a:t>
            </a:r>
            <a:r>
              <a:rPr lang="en-US" dirty="0">
                <a:solidFill>
                  <a:srgbClr val="FF0000"/>
                </a:solidFill>
              </a:rPr>
              <a:t> --o-rooted-tree rooted-</a:t>
            </a:r>
            <a:r>
              <a:rPr lang="en-US" dirty="0" err="1">
                <a:solidFill>
                  <a:srgbClr val="FF0000"/>
                </a:solidFill>
              </a:rPr>
              <a:t>tree.qza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(not all diversity scores require a tree)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0D11E-BD2A-C74E-AF56-925CA0F8A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DAF9-98C5-B245-9984-EED06908375A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6DB168-76EB-9046-A5D2-F2D4C991E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41" y="4421328"/>
            <a:ext cx="3454400" cy="20574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9E2DCD-9316-DC48-B5E9-9B41F698E76E}"/>
              </a:ext>
            </a:extLst>
          </p:cNvPr>
          <p:cNvCxnSpPr/>
          <p:nvPr/>
        </p:nvCxnSpPr>
        <p:spPr>
          <a:xfrm>
            <a:off x="4612341" y="5271247"/>
            <a:ext cx="286422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DCB9A5D-11C7-8D48-BFE1-4806848D8982}"/>
              </a:ext>
            </a:extLst>
          </p:cNvPr>
          <p:cNvSpPr txBox="1"/>
          <p:nvPr/>
        </p:nvSpPr>
        <p:spPr>
          <a:xfrm>
            <a:off x="5651006" y="4706327"/>
            <a:ext cx="1001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&gt;5 hours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A0739C-3FB9-E64F-BFB0-73BAC7E0A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003" y="4413999"/>
            <a:ext cx="2234453" cy="224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922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DAE0E-24B9-C840-B5A0-A4F9E58F9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Calculate Diversity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2B486-0990-5A41-90AD-C7E695320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</a:rPr>
              <a:t>qiime</a:t>
            </a:r>
            <a:r>
              <a:rPr lang="en-US" dirty="0">
                <a:solidFill>
                  <a:srgbClr val="FF0000"/>
                </a:solidFill>
              </a:rPr>
              <a:t> diversity core-metrics-phylogenetic  --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-phylogeny rooted-</a:t>
            </a:r>
            <a:r>
              <a:rPr lang="en-US" dirty="0" err="1">
                <a:solidFill>
                  <a:srgbClr val="FF0000"/>
                </a:solidFill>
              </a:rPr>
              <a:t>tree.qza</a:t>
            </a:r>
            <a:r>
              <a:rPr lang="en-US" dirty="0">
                <a:solidFill>
                  <a:srgbClr val="FF0000"/>
                </a:solidFill>
              </a:rPr>
              <a:t>   --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-table </a:t>
            </a:r>
            <a:r>
              <a:rPr lang="en-US" dirty="0" err="1">
                <a:solidFill>
                  <a:srgbClr val="FF0000"/>
                </a:solidFill>
              </a:rPr>
              <a:t>table.qza</a:t>
            </a:r>
            <a:r>
              <a:rPr lang="en-US" dirty="0">
                <a:solidFill>
                  <a:srgbClr val="FF0000"/>
                </a:solidFill>
              </a:rPr>
              <a:t>   --p-sampling-depth 723   --m-metadata-file </a:t>
            </a:r>
            <a:r>
              <a:rPr lang="en-US" dirty="0" err="1">
                <a:solidFill>
                  <a:srgbClr val="FF0000"/>
                </a:solidFill>
              </a:rPr>
              <a:t>Map.tsv</a:t>
            </a:r>
            <a:r>
              <a:rPr lang="en-US" dirty="0">
                <a:solidFill>
                  <a:srgbClr val="FF0000"/>
                </a:solidFill>
              </a:rPr>
              <a:t>   --output-</a:t>
            </a:r>
            <a:r>
              <a:rPr lang="en-US" dirty="0" err="1">
                <a:solidFill>
                  <a:srgbClr val="FF0000"/>
                </a:solidFill>
              </a:rPr>
              <a:t>dir</a:t>
            </a:r>
            <a:r>
              <a:rPr lang="en-US" dirty="0">
                <a:solidFill>
                  <a:srgbClr val="FF0000"/>
                </a:solidFill>
              </a:rPr>
              <a:t> core-metrics-results 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This can also be done outside of Qiime2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FBE9C-5571-8246-A48E-7256261E4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DAF9-98C5-B245-9984-EED06908375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4741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/>
              <a:t>Studying the Microbiome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4E46-7331-1040-9143-F9BB348A47F7}" type="slidenum">
              <a:rPr lang="en-US" smtClean="0"/>
              <a:t>46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95273" y="1511300"/>
            <a:ext cx="11558059" cy="4111475"/>
          </a:xfrm>
        </p:spPr>
        <p:txBody>
          <a:bodyPr>
            <a:normAutofit/>
          </a:bodyPr>
          <a:lstStyle/>
          <a:p>
            <a:r>
              <a:rPr lang="en-US" sz="3200" dirty="0"/>
              <a:t>Diversity of the microbiome is a summary statistic that tells us about the overall environment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67689" y="2629807"/>
            <a:ext cx="4761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Evenness</a:t>
            </a:r>
            <a:r>
              <a:rPr lang="en-US" sz="2400"/>
              <a:t>: How </a:t>
            </a:r>
            <a:r>
              <a:rPr lang="en-US" sz="2400" dirty="0"/>
              <a:t>are they </a:t>
            </a:r>
            <a:r>
              <a:rPr lang="en-US" sz="2400"/>
              <a:t>distributed?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48733" y="2618770"/>
            <a:ext cx="539493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Richness</a:t>
            </a:r>
            <a:r>
              <a:rPr lang="en-US" sz="2400" dirty="0"/>
              <a:t>: How many species are present?</a:t>
            </a:r>
          </a:p>
          <a:p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3146201" y="3357433"/>
            <a:ext cx="2697469" cy="1868563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07" b="57945"/>
          <a:stretch/>
        </p:blipFill>
        <p:spPr>
          <a:xfrm>
            <a:off x="7003958" y="4402551"/>
            <a:ext cx="688322" cy="60113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07" b="57945"/>
          <a:stretch/>
        </p:blipFill>
        <p:spPr>
          <a:xfrm>
            <a:off x="6421118" y="3755990"/>
            <a:ext cx="688322" cy="60113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07" b="57945"/>
          <a:stretch/>
        </p:blipFill>
        <p:spPr>
          <a:xfrm>
            <a:off x="7213658" y="3558108"/>
            <a:ext cx="688322" cy="601133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145600" y="3382455"/>
            <a:ext cx="2697469" cy="1868563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3" name="Oval 22"/>
          <p:cNvSpPr/>
          <p:nvPr/>
        </p:nvSpPr>
        <p:spPr>
          <a:xfrm>
            <a:off x="6209085" y="3355393"/>
            <a:ext cx="2697469" cy="1868563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4" name="Oval 23"/>
          <p:cNvSpPr/>
          <p:nvPr/>
        </p:nvSpPr>
        <p:spPr>
          <a:xfrm>
            <a:off x="9271968" y="3437477"/>
            <a:ext cx="2697469" cy="1868563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07" b="57945"/>
          <a:stretch/>
        </p:blipFill>
        <p:spPr>
          <a:xfrm>
            <a:off x="7793802" y="4289674"/>
            <a:ext cx="688322" cy="60113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07" b="57945"/>
          <a:stretch/>
        </p:blipFill>
        <p:spPr>
          <a:xfrm>
            <a:off x="777049" y="3588405"/>
            <a:ext cx="688322" cy="60113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07" b="57945"/>
          <a:stretch/>
        </p:blipFill>
        <p:spPr>
          <a:xfrm>
            <a:off x="9979648" y="3698554"/>
            <a:ext cx="688322" cy="60113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81" r="63499"/>
          <a:stretch/>
        </p:blipFill>
        <p:spPr>
          <a:xfrm>
            <a:off x="1523953" y="4169585"/>
            <a:ext cx="506076" cy="49541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81" r="63499"/>
          <a:stretch/>
        </p:blipFill>
        <p:spPr>
          <a:xfrm>
            <a:off x="1768503" y="3613203"/>
            <a:ext cx="506076" cy="4954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81" r="63499"/>
          <a:stretch/>
        </p:blipFill>
        <p:spPr>
          <a:xfrm>
            <a:off x="8014356" y="3774401"/>
            <a:ext cx="506076" cy="4954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81" r="63499"/>
          <a:stretch/>
        </p:blipFill>
        <p:spPr>
          <a:xfrm>
            <a:off x="9813803" y="4448371"/>
            <a:ext cx="506076" cy="4954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81" r="63499"/>
          <a:stretch/>
        </p:blipFill>
        <p:spPr>
          <a:xfrm>
            <a:off x="10998236" y="3855009"/>
            <a:ext cx="506076" cy="4954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07" b="57945"/>
          <a:stretch/>
        </p:blipFill>
        <p:spPr>
          <a:xfrm>
            <a:off x="10414975" y="4595420"/>
            <a:ext cx="688322" cy="60113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27" t="62937"/>
          <a:stretch/>
        </p:blipFill>
        <p:spPr>
          <a:xfrm>
            <a:off x="4761888" y="3765797"/>
            <a:ext cx="535923" cy="44282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27" t="62937"/>
          <a:stretch/>
        </p:blipFill>
        <p:spPr>
          <a:xfrm>
            <a:off x="570238" y="4268693"/>
            <a:ext cx="535923" cy="44282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27" t="62937"/>
          <a:stretch/>
        </p:blipFill>
        <p:spPr>
          <a:xfrm>
            <a:off x="10588522" y="3520864"/>
            <a:ext cx="535923" cy="44282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27" t="62937"/>
          <a:stretch/>
        </p:blipFill>
        <p:spPr>
          <a:xfrm>
            <a:off x="11171348" y="4371758"/>
            <a:ext cx="535923" cy="44282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05" r="6088" b="47926"/>
          <a:stretch/>
        </p:blipFill>
        <p:spPr>
          <a:xfrm>
            <a:off x="993318" y="4323983"/>
            <a:ext cx="601013" cy="751696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58" r="39122" b="10692"/>
          <a:stretch/>
        </p:blipFill>
        <p:spPr>
          <a:xfrm>
            <a:off x="2183477" y="4169585"/>
            <a:ext cx="237067" cy="71137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81" r="63499"/>
          <a:stretch/>
        </p:blipFill>
        <p:spPr>
          <a:xfrm>
            <a:off x="3708130" y="4099553"/>
            <a:ext cx="506076" cy="49541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81" r="63499"/>
          <a:stretch/>
        </p:blipFill>
        <p:spPr>
          <a:xfrm>
            <a:off x="3952680" y="3543171"/>
            <a:ext cx="506076" cy="495411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725425" y="5248434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High Richness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891464" y="5265690"/>
            <a:ext cx="1435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Richness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813803" y="5316567"/>
            <a:ext cx="1528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High Evenness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904196" y="5248434"/>
            <a:ext cx="1484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Evenness</a:t>
            </a:r>
          </a:p>
        </p:txBody>
      </p:sp>
    </p:spTree>
    <p:extLst>
      <p:ext uri="{BB962C8B-B14F-4D97-AF65-F5344CB8AC3E}">
        <p14:creationId xmlns:p14="http://schemas.microsoft.com/office/powerpoint/2010/main" val="34096786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6"/>
          <p:cNvSpPr txBox="1">
            <a:spLocks noGrp="1"/>
          </p:cNvSpPr>
          <p:nvPr>
            <p:ph type="title" idx="4294967295"/>
          </p:nvPr>
        </p:nvSpPr>
        <p:spPr>
          <a:xfrm>
            <a:off x="542365" y="474847"/>
            <a:ext cx="10972800" cy="416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3200" b="1" dirty="0"/>
              <a:t>Alpha diversity metrics</a:t>
            </a:r>
            <a:r>
              <a:rPr lang="en" sz="3200" dirty="0"/>
              <a:t> operate on a single sample (i.e., within sample diversity). </a:t>
            </a:r>
            <a:endParaRPr sz="3200" dirty="0"/>
          </a:p>
          <a:p>
            <a:pPr algn="ctr">
              <a:spcBef>
                <a:spcPts val="0"/>
              </a:spcBef>
            </a:pPr>
            <a:endParaRPr sz="3200" dirty="0"/>
          </a:p>
          <a:p>
            <a:pPr lvl="0" algn="ctr">
              <a:spcBef>
                <a:spcPts val="0"/>
              </a:spcBef>
            </a:pPr>
            <a:r>
              <a:rPr lang="en" sz="3200" b="1" dirty="0"/>
              <a:t>Beta diversity metrics</a:t>
            </a:r>
            <a:r>
              <a:rPr lang="en" sz="3200" dirty="0"/>
              <a:t> operate on a pair of samples (i.e., between sample diversity).</a:t>
            </a:r>
            <a:br>
              <a:rPr lang="en" sz="3200" dirty="0"/>
            </a:br>
            <a:br>
              <a:rPr lang="en" sz="3200" dirty="0"/>
            </a:br>
            <a:r>
              <a:rPr lang="en-US" sz="3200" b="1" dirty="0"/>
              <a:t>Phylogenetic diversity metrics</a:t>
            </a:r>
            <a:r>
              <a:rPr lang="en-US" sz="3200" dirty="0"/>
              <a:t> incorporate evolutionary relationships between taxa, but assume that we know what those relationships are. </a:t>
            </a:r>
            <a:br>
              <a:rPr lang="en-US" sz="3200" dirty="0"/>
            </a:br>
            <a:br>
              <a:rPr lang="en-US" sz="3200" dirty="0"/>
            </a:br>
            <a:r>
              <a:rPr lang="en-US" sz="3200" b="1" dirty="0"/>
              <a:t>Non-phylogenetic diversity metrics</a:t>
            </a:r>
            <a:r>
              <a:rPr lang="en-US" sz="3200" dirty="0"/>
              <a:t> assume that all taxa are equally related, so don’t make assumptions about evolutionary relationships.</a:t>
            </a:r>
            <a:endParaRPr sz="3200" dirty="0"/>
          </a:p>
          <a:p>
            <a:pPr algn="ctr">
              <a:spcBef>
                <a:spcPts val="0"/>
              </a:spcBef>
            </a:pPr>
            <a:endParaRPr sz="3200" dirty="0"/>
          </a:p>
          <a:p>
            <a:pPr>
              <a:spcBef>
                <a:spcPts val="0"/>
              </a:spcBef>
            </a:pPr>
            <a:endParaRPr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B37458-206A-8E43-9798-87351EFD774F}"/>
              </a:ext>
            </a:extLst>
          </p:cNvPr>
          <p:cNvSpPr txBox="1"/>
          <p:nvPr/>
        </p:nvSpPr>
        <p:spPr>
          <a:xfrm>
            <a:off x="0" y="6467039"/>
            <a:ext cx="2778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dirty="0">
                <a:solidFill>
                  <a:schemeClr val="dk1"/>
                </a:solidFill>
              </a:rPr>
              <a:t>QIIME 2, https://qiime2.org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9946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695C4-119F-4542-B07F-6DE5B467B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7031"/>
            <a:ext cx="10515600" cy="1325563"/>
          </a:xfrm>
        </p:spPr>
        <p:txBody>
          <a:bodyPr/>
          <a:lstStyle/>
          <a:p>
            <a:r>
              <a:rPr lang="en-US" dirty="0"/>
              <a:t>Use View to look at core diversity results!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2407A-FA22-654D-AC92-E15699EEB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DAF9-98C5-B245-9984-EED06908375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290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18CB9-A213-2644-BDD2-19739607D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Group Significance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EC902-E630-0B43-90FF-24DE80DFA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</a:rPr>
              <a:t>qiime</a:t>
            </a:r>
            <a:r>
              <a:rPr lang="en-US" dirty="0">
                <a:solidFill>
                  <a:srgbClr val="FF0000"/>
                </a:solidFill>
              </a:rPr>
              <a:t> diversity alpha-group-significance --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-alpha-diversity ./core-metrics-results/</a:t>
            </a:r>
            <a:r>
              <a:rPr lang="en-US" dirty="0" err="1">
                <a:solidFill>
                  <a:srgbClr val="FF0000"/>
                </a:solidFill>
              </a:rPr>
              <a:t>evenness_vector.qza</a:t>
            </a:r>
            <a:r>
              <a:rPr lang="en-US" dirty="0">
                <a:solidFill>
                  <a:srgbClr val="FF0000"/>
                </a:solidFill>
              </a:rPr>
              <a:t> --m-metadata-file ./</a:t>
            </a:r>
            <a:r>
              <a:rPr lang="en-US" dirty="0" err="1">
                <a:solidFill>
                  <a:srgbClr val="FF0000"/>
                </a:solidFill>
              </a:rPr>
              <a:t>Map.tsv</a:t>
            </a:r>
            <a:r>
              <a:rPr lang="en-US" dirty="0">
                <a:solidFill>
                  <a:srgbClr val="FF0000"/>
                </a:solidFill>
              </a:rPr>
              <a:t>  --o-visualization ./core-metrics-results/</a:t>
            </a:r>
            <a:r>
              <a:rPr lang="en-US" dirty="0" err="1">
                <a:solidFill>
                  <a:srgbClr val="FF0000"/>
                </a:solidFill>
              </a:rPr>
              <a:t>evenness_statistics.qzv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can also be done outside of Qiime2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D21977-91EE-9C43-9DAA-D8A3F0A2B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DAF9-98C5-B245-9984-EED06908375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39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92"/>
          <p:cNvSpPr txBox="1">
            <a:spLocks noGrp="1"/>
          </p:cNvSpPr>
          <p:nvPr>
            <p:ph type="title"/>
          </p:nvPr>
        </p:nvSpPr>
        <p:spPr>
          <a:xfrm>
            <a:off x="250500" y="277867"/>
            <a:ext cx="3737200" cy="200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QIIME 2 development activity</a:t>
            </a:r>
            <a:endParaRPr/>
          </a:p>
        </p:txBody>
      </p:sp>
      <p:pic>
        <p:nvPicPr>
          <p:cNvPr id="893" name="Google Shape;893;p92" title="qiime 2 development activity, initial work through X.0.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3000" y="277868"/>
            <a:ext cx="8293099" cy="6219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35011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3ADDC-90F7-E74D-87B5-11D38211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Exporting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168CF-39B1-F340-9668-A2220DA50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</a:rPr>
              <a:t>qiime</a:t>
            </a:r>
            <a:r>
              <a:rPr lang="en-US" dirty="0">
                <a:solidFill>
                  <a:srgbClr val="FF0000"/>
                </a:solidFill>
              </a:rPr>
              <a:t> tools export --input-path </a:t>
            </a:r>
            <a:r>
              <a:rPr lang="en-US" dirty="0" err="1">
                <a:solidFill>
                  <a:srgbClr val="FF0000"/>
                </a:solidFill>
              </a:rPr>
              <a:t>table.qza</a:t>
            </a:r>
            <a:r>
              <a:rPr lang="en-US" dirty="0">
                <a:solidFill>
                  <a:srgbClr val="FF0000"/>
                </a:solidFill>
              </a:rPr>
              <a:t>   --output-path exported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</a:rPr>
              <a:t>biom</a:t>
            </a:r>
            <a:r>
              <a:rPr lang="en-US" dirty="0">
                <a:solidFill>
                  <a:srgbClr val="FF0000"/>
                </a:solidFill>
              </a:rPr>
              <a:t> convert –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feature-</a:t>
            </a:r>
            <a:r>
              <a:rPr lang="en-US" dirty="0" err="1">
                <a:solidFill>
                  <a:srgbClr val="FF0000"/>
                </a:solidFill>
              </a:rPr>
              <a:t>table.biom</a:t>
            </a:r>
            <a:r>
              <a:rPr lang="en-US" dirty="0">
                <a:solidFill>
                  <a:srgbClr val="FF0000"/>
                </a:solidFill>
              </a:rPr>
              <a:t> -o </a:t>
            </a:r>
            <a:r>
              <a:rPr lang="en-US" dirty="0" err="1">
                <a:solidFill>
                  <a:srgbClr val="FF0000"/>
                </a:solidFill>
              </a:rPr>
              <a:t>table.tsv</a:t>
            </a:r>
            <a:r>
              <a:rPr lang="en-US" dirty="0">
                <a:solidFill>
                  <a:srgbClr val="FF0000"/>
                </a:solidFill>
              </a:rPr>
              <a:t> --to-</a:t>
            </a:r>
            <a:r>
              <a:rPr lang="en-US" dirty="0" err="1">
                <a:solidFill>
                  <a:srgbClr val="FF0000"/>
                </a:solidFill>
              </a:rPr>
              <a:t>tsv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2E79E-031D-0D44-8866-5641F5C56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DAF9-98C5-B245-9984-EED06908375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922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E12D1-EEBD-044F-BBC4-661B2E9B9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DAF9-98C5-B245-9984-EED06908375A}" type="slidenum">
              <a:rPr lang="en-US" smtClean="0"/>
              <a:t>51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8D167F-4783-5A42-BBEF-6BE105EB3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72" y="2103157"/>
            <a:ext cx="3710189" cy="16297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C79EB9-BC59-8D44-9E4F-5F190936D143}"/>
              </a:ext>
            </a:extLst>
          </p:cNvPr>
          <p:cNvSpPr txBox="1"/>
          <p:nvPr/>
        </p:nvSpPr>
        <p:spPr>
          <a:xfrm>
            <a:off x="5087280" y="2935923"/>
            <a:ext cx="6024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https://joey711.github.io/</a:t>
            </a:r>
            <a:r>
              <a:rPr lang="en-US" sz="2400" dirty="0" err="1"/>
              <a:t>phyloseq</a:t>
            </a:r>
            <a:r>
              <a:rPr lang="en-US" sz="2400" dirty="0"/>
              <a:t>/</a:t>
            </a:r>
            <a:r>
              <a:rPr lang="en-US" sz="2400" dirty="0" err="1"/>
              <a:t>index.html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833467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0E84B2-0CAC-5D4A-859D-8A9064D2E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308"/>
            <a:ext cx="12192000" cy="523797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7433A-427B-B04F-B3A3-C3C491784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DAF9-98C5-B245-9984-EED06908375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057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D0FF0D-8966-9D43-A046-458A07C58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DAF9-98C5-B245-9984-EED06908375A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B8A108-B9F4-814C-9A24-5CFB47A4B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527050"/>
            <a:ext cx="93726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04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BaseSpace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940" y="1690688"/>
            <a:ext cx="9663953" cy="1644018"/>
          </a:xfrm>
        </p:spPr>
        <p:txBody>
          <a:bodyPr>
            <a:normAutofit/>
          </a:bodyPr>
          <a:lstStyle/>
          <a:p>
            <a:r>
              <a:rPr lang="en-US" dirty="0" err="1"/>
              <a:t>BaseSpace</a:t>
            </a:r>
            <a:r>
              <a:rPr lang="en-US" dirty="0"/>
              <a:t> is </a:t>
            </a:r>
            <a:r>
              <a:rPr lang="en-US" dirty="0" err="1"/>
              <a:t>Illumina’s</a:t>
            </a:r>
            <a:r>
              <a:rPr lang="en-US" dirty="0"/>
              <a:t> software for returning sequencing data, showing QC metrics, and interacting with their 16S app</a:t>
            </a:r>
          </a:p>
        </p:txBody>
      </p:sp>
      <p:pic>
        <p:nvPicPr>
          <p:cNvPr id="4" name="Picture 3" descr="Screen Shot 2017-08-23 at 3.18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176" y="2589469"/>
            <a:ext cx="6989948" cy="400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923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Illumina Sample Data</a:t>
            </a:r>
          </a:p>
        </p:txBody>
      </p:sp>
      <p:pic>
        <p:nvPicPr>
          <p:cNvPr id="4" name="Picture 3" descr="Screen Shot 2017-08-23 at 3.20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180752"/>
            <a:ext cx="9144000" cy="36772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63212" y="5013163"/>
            <a:ext cx="558411" cy="1763775"/>
          </a:xfrm>
          <a:prstGeom prst="rect">
            <a:avLst/>
          </a:prstGeom>
          <a:noFill/>
          <a:ln w="38100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6176" y="1560904"/>
            <a:ext cx="108383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Cluster PF (pass filter)</a:t>
            </a:r>
            <a:endParaRPr lang="en-US" dirty="0"/>
          </a:p>
          <a:p>
            <a:pPr marL="285750" indent="-285750">
              <a:buFontTx/>
              <a:buChar char="•"/>
            </a:pPr>
            <a:r>
              <a:rPr lang="en-US" dirty="0"/>
              <a:t>85% pass chastity filter </a:t>
            </a:r>
            <a:r>
              <a:rPr lang="en-US" i="1" dirty="0"/>
              <a:t>(ratio of the brightest base intensity divided by the sum of the brightest and second brightest base intensities. Clusters of reads pass the filter if no more than 1 base call has a chastity value below 0.6 in the first 25 cycles. This filtration process removes the least reliable clusters from the image analysis results)</a:t>
            </a:r>
            <a:r>
              <a:rPr lang="en-US" dirty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6508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Illumina Sample Data</a:t>
            </a:r>
          </a:p>
        </p:txBody>
      </p:sp>
      <p:pic>
        <p:nvPicPr>
          <p:cNvPr id="4" name="Picture 3" descr="Screen Shot 2017-08-23 at 3.20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938086"/>
            <a:ext cx="9144000" cy="36772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47468" y="3074869"/>
            <a:ext cx="720532" cy="1700720"/>
          </a:xfrm>
          <a:prstGeom prst="rect">
            <a:avLst/>
          </a:prstGeom>
          <a:noFill/>
          <a:ln w="38100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264012" y="2461642"/>
            <a:ext cx="5403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&gt;70% of reads have an average quality score &gt;30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5645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11281</TotalTime>
  <Words>1960</Words>
  <Application>Microsoft Macintosh PowerPoint</Application>
  <PresentationFormat>Widescreen</PresentationFormat>
  <Paragraphs>276</Paragraphs>
  <Slides>52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Courier New</vt:lpstr>
      <vt:lpstr>Office Theme</vt:lpstr>
      <vt:lpstr>Qiime2 Overview</vt:lpstr>
      <vt:lpstr>PowerPoint Presentation</vt:lpstr>
      <vt:lpstr>PowerPoint Presentation</vt:lpstr>
      <vt:lpstr>QIIME 2 goals </vt:lpstr>
      <vt:lpstr>QIIME 2 development activity</vt:lpstr>
      <vt:lpstr>PowerPoint Presentation</vt:lpstr>
      <vt:lpstr>BaseSpace</vt:lpstr>
      <vt:lpstr>Illumina Sample Data</vt:lpstr>
      <vt:lpstr>Illumina Sample Data</vt:lpstr>
      <vt:lpstr>Illumina Sample Data</vt:lpstr>
      <vt:lpstr>Illumina Sample Data</vt:lpstr>
      <vt:lpstr>What causes high/low phasing/prephasing?</vt:lpstr>
      <vt:lpstr>Example of a failed run</vt:lpstr>
      <vt:lpstr>Data Quality</vt:lpstr>
      <vt:lpstr>Qiime2 Core Concepts</vt:lpstr>
      <vt:lpstr>Provenance Tracking</vt:lpstr>
      <vt:lpstr>Installation</vt:lpstr>
      <vt:lpstr>General Tips and Hints</vt:lpstr>
      <vt:lpstr>Using screen</vt:lpstr>
      <vt:lpstr>Data Processing Steps</vt:lpstr>
      <vt:lpstr>Code Available:</vt:lpstr>
      <vt:lpstr>PowerPoint Presentation</vt:lpstr>
      <vt:lpstr>PowerPoint Presentation</vt:lpstr>
      <vt:lpstr>About the dataset</vt:lpstr>
      <vt:lpstr>Metadata file</vt:lpstr>
      <vt:lpstr>Metadata File: Other notes</vt:lpstr>
      <vt:lpstr>PowerPoint Presentation</vt:lpstr>
      <vt:lpstr>Keemai (key-may)</vt:lpstr>
      <vt:lpstr>1. Importing FASTQ data into QIIME 2 </vt:lpstr>
      <vt:lpstr>1. Importing FASTQ data into QIIME 2</vt:lpstr>
      <vt:lpstr>1. Importing FASTQ data into QIIME 2</vt:lpstr>
      <vt:lpstr>2. View stats</vt:lpstr>
      <vt:lpstr>Secure Copy Protocol (SCP)</vt:lpstr>
      <vt:lpstr>Qiime2 View</vt:lpstr>
      <vt:lpstr>Use the quality scores to select cutoffs</vt:lpstr>
      <vt:lpstr>3. Sequence Quality Control &amp; Feature Table</vt:lpstr>
      <vt:lpstr>DADA2</vt:lpstr>
      <vt:lpstr>3. Sequence Quality Control &amp; Feature Table</vt:lpstr>
      <vt:lpstr>4. Check stats</vt:lpstr>
      <vt:lpstr>5. Summarize Feature and Data tables</vt:lpstr>
      <vt:lpstr>6. Assign Taxonomy &amp; Make Barplot</vt:lpstr>
      <vt:lpstr>An aside- training a classifier</vt:lpstr>
      <vt:lpstr>PowerPoint Presentation</vt:lpstr>
      <vt:lpstr>6. Make a phylogenetic tree </vt:lpstr>
      <vt:lpstr>7. Calculate Diversity Scores</vt:lpstr>
      <vt:lpstr>Studying the Microbiome </vt:lpstr>
      <vt:lpstr>Alpha diversity metrics operate on a single sample (i.e., within sample diversity).   Beta diversity metrics operate on a pair of samples (i.e., between sample diversity).  Phylogenetic diversity metrics incorporate evolutionary relationships between taxa, but assume that we know what those relationships are.   Non-phylogenetic diversity metrics assume that all taxa are equally related, so don’t make assumptions about evolutionary relationships.  </vt:lpstr>
      <vt:lpstr>Use View to look at core diversity results!</vt:lpstr>
      <vt:lpstr>Alpha Group Significance</vt:lpstr>
      <vt:lpstr>8. Exporting Data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Qiime2 Overview</dc:title>
  <dc:creator>Knight, Anna</dc:creator>
  <cp:lastModifiedBy>Knight, Anna</cp:lastModifiedBy>
  <cp:revision>47</cp:revision>
  <dcterms:created xsi:type="dcterms:W3CDTF">2019-08-08T15:45:00Z</dcterms:created>
  <dcterms:modified xsi:type="dcterms:W3CDTF">2019-08-16T11:46:24Z</dcterms:modified>
</cp:coreProperties>
</file>